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58" r:id="rId6"/>
    <p:sldId id="261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14" r:id="rId16"/>
    <p:sldId id="315" r:id="rId17"/>
    <p:sldId id="308" r:id="rId18"/>
    <p:sldId id="309" r:id="rId19"/>
    <p:sldId id="311" r:id="rId20"/>
    <p:sldId id="310" r:id="rId21"/>
    <p:sldId id="312" r:id="rId22"/>
    <p:sldId id="313" r:id="rId23"/>
    <p:sldId id="292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A95F-1360-4E45-A249-D360CCE29DC0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0233-6579-4F82-BC63-D42ABA372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96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233-6579-4F82-BC63-D42ABA3727A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45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233-6579-4F82-BC63-D42ABA3727A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45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233-6579-4F82-BC63-D42ABA3727A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97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233-6579-4F82-BC63-D42ABA3727A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E9BC8-9C71-475D-8E6E-C382ED0C7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EEA0140-FF49-4404-9436-9EF30DED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BD9E0F-6557-49DE-85BD-F4CFC8B2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F7F36F-5C08-43ED-AA86-665E9F4B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832328-FF6F-45FF-BDD5-38631965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00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C26099-D96A-4FF7-92CB-CE712D0D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BA71955-6008-4CA7-BA51-99DDB8220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23C6AF-1F37-4471-8249-637D9B28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548861-BFCD-4D5C-850B-30FFE600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4EA363-2A8D-4CAB-BEF9-F8CB66FB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32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AA0BA3-1126-4C7C-AA7F-E443A969C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58786A0-F311-4164-A59E-10EE558D6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236174-FBC4-4EE9-A929-7283346A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0023D7-DFD4-466F-95BA-3FFD21FF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EAD88E-FDAA-43CC-884D-CD3F3EAB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75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1368CE-077F-441D-9BA3-D2B5AB3D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0E69F6-3139-4EB4-9E5C-EFA64B698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396061-680B-4211-A0B7-9DBFC851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3B4632-4A79-4D95-B79B-26C05C7A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68A7C5-7938-4CE5-AD9F-4C72F524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00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0D8E96-B623-454C-8EAB-1E385AE5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31D6E96-5FDE-4FBA-884D-74654464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574B7F-ED7C-4390-9998-208F5F64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97CE6A-D904-4985-B61F-5F95B67F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58D0EA-7A1F-4295-99DA-E54E525C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15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6577AD-2D8B-400E-B63F-BD1EED61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470D37-10A9-49BC-966B-E4981BD2A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B78209D-5BB4-48F4-B377-DC1E7CEBD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A746D4F-4979-439B-843A-F67A4416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E5B9C3-B6C1-4BE5-8CFA-CC140A0E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EB8F88-6A3B-427A-8A9C-803138B2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54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2BAD0B-649B-4BBF-B9DE-35BC1C52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438C6D6-71B8-42C4-933D-EF88F6AFE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C94D12A-90E5-474C-A158-C6A99AD2A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CF46A59-2016-42E3-90FB-EF41AD923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E027655-FDB3-4AD6-B7F3-621BEE320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E747960-61DE-4529-A23B-52797AAF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517A875-631C-4490-8652-021F02FE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210C1B-2D42-484A-BF8E-8761D6D4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4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F0513D-4224-4B92-A7C8-A86FAA13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F39FA6A-A03C-4E13-8CE1-E08D8F2D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6B4FFDD-6F7C-4402-92B2-F517DD08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67AAACD-9766-4ED7-9287-CE1EB082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49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BAB56ED-4401-4A28-8A0A-AAB1F584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19B428-A0E2-4924-AFF4-16AAC506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D00D08-2A0B-429E-98E3-D4B85814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80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1BFF60-2DEF-4FB9-9D5D-7C2C018F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3913DA-ECBD-470D-BCC6-0CC41CFBD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85D36BC-746E-4AEE-A52A-08C73E07B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F7A723-07BA-42F1-B73E-628AB530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CAC966B-43CF-4268-90D1-03F46660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91B549-5264-41B8-BF8B-66C54BF3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82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300C9C-1F5B-4C47-BFB0-BDC7D96C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6F329DC-4921-453E-811E-4FE5CA87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C6D4B4-8695-4B9F-9896-427737803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1E55A4-F735-4AB7-B808-4F173517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F22806-38FB-403E-8C0A-21193784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9DFB638-4160-48D2-9981-6B4434F9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46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68AAC39-002D-4D0C-AED2-EC50FC0D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D5D637-6968-40F2-BCA3-A38BD2C31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914F92-EA8F-4FCC-8915-F5D3FE67E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D75BD1-DD5B-4B1F-AC85-9FB826941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F22C0F-E32A-40E1-A09F-ECC6A599E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13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477238" y="494116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800" b="1" u="sng" dirty="0"/>
              <a:t>MOTORLU DOZAJ POMPALARI TEMEL EĞİTİMİ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4270578-CBD5-4494-B6AB-E828FE938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4" y="1975437"/>
            <a:ext cx="5241931" cy="15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dirty="0"/>
              <a:t>MOTORLU DOZAJ POMPASI ÇEŞİTLERİ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77800" y="1290564"/>
            <a:ext cx="1594520" cy="4320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>
                <a:solidFill>
                  <a:schemeClr val="tx1"/>
                </a:solidFill>
                <a:latin typeface="+mn-lt"/>
              </a:rPr>
              <a:t>MS1 SERİSİ</a:t>
            </a:r>
          </a:p>
        </p:txBody>
      </p:sp>
      <p:grpSp>
        <p:nvGrpSpPr>
          <p:cNvPr id="10" name="Group 155"/>
          <p:cNvGrpSpPr>
            <a:grpSpLocks/>
          </p:cNvGrpSpPr>
          <p:nvPr/>
        </p:nvGrpSpPr>
        <p:grpSpPr bwMode="auto">
          <a:xfrm>
            <a:off x="179512" y="1772815"/>
            <a:ext cx="5999162" cy="2320061"/>
            <a:chOff x="-3" y="-3"/>
            <a:chExt cx="2357" cy="2996"/>
          </a:xfrm>
        </p:grpSpPr>
        <p:grpSp>
          <p:nvGrpSpPr>
            <p:cNvPr id="11" name="Group 156"/>
            <p:cNvGrpSpPr>
              <a:grpSpLocks/>
            </p:cNvGrpSpPr>
            <p:nvPr/>
          </p:nvGrpSpPr>
          <p:grpSpPr bwMode="auto">
            <a:xfrm>
              <a:off x="0" y="0"/>
              <a:ext cx="2351" cy="2993"/>
              <a:chOff x="0" y="0"/>
              <a:chExt cx="2351" cy="2993"/>
            </a:xfrm>
          </p:grpSpPr>
          <p:grpSp>
            <p:nvGrpSpPr>
              <p:cNvPr id="13" name="Group 157"/>
              <p:cNvGrpSpPr>
                <a:grpSpLocks/>
              </p:cNvGrpSpPr>
              <p:nvPr/>
            </p:nvGrpSpPr>
            <p:grpSpPr bwMode="auto">
              <a:xfrm>
                <a:off x="0" y="0"/>
                <a:ext cx="2351" cy="384"/>
                <a:chOff x="0" y="0"/>
                <a:chExt cx="2351" cy="384"/>
              </a:xfrm>
            </p:grpSpPr>
            <p:sp>
              <p:nvSpPr>
                <p:cNvPr id="5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229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tr-TR" dirty="0">
                      <a:cs typeface="Times New Roman" pitchFamily="18" charset="0"/>
                    </a:rPr>
                    <a:t>ÖZELLİKLERİ</a:t>
                  </a:r>
                  <a:endParaRPr lang="en-US" dirty="0">
                    <a:cs typeface="Times New Roman" pitchFamily="18" charset="0"/>
                  </a:endParaRPr>
                </a:p>
              </p:txBody>
            </p:sp>
            <p:sp>
              <p:nvSpPr>
                <p:cNvPr id="51" name="Rectangle 15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5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Group 160"/>
              <p:cNvGrpSpPr>
                <a:grpSpLocks/>
              </p:cNvGrpSpPr>
              <p:nvPr/>
            </p:nvGrpSpPr>
            <p:grpSpPr bwMode="auto">
              <a:xfrm>
                <a:off x="0" y="384"/>
                <a:ext cx="764" cy="480"/>
                <a:chOff x="0" y="384"/>
                <a:chExt cx="764" cy="480"/>
              </a:xfrm>
            </p:grpSpPr>
            <p:sp>
              <p:nvSpPr>
                <p:cNvPr id="48" name="Rectangle 161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70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tr-TR" sz="1600" b="0" dirty="0">
                      <a:cs typeface="Arial" charset="0"/>
                    </a:rPr>
                    <a:t>DOZAJ</a:t>
                  </a:r>
                  <a:r>
                    <a:rPr lang="tr-TR" sz="1600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sz="1600" b="0" dirty="0">
                      <a:cs typeface="Arial" charset="0"/>
                    </a:rPr>
                    <a:t>KAPASİTESİ</a:t>
                  </a:r>
                  <a:r>
                    <a:rPr lang="en-US" sz="1600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sz="1600" b="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9" name="Rectangle 162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6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Group 163"/>
              <p:cNvGrpSpPr>
                <a:grpSpLocks/>
              </p:cNvGrpSpPr>
              <p:nvPr/>
            </p:nvGrpSpPr>
            <p:grpSpPr bwMode="auto">
              <a:xfrm>
                <a:off x="764" y="384"/>
                <a:ext cx="1587" cy="480"/>
                <a:chOff x="764" y="384"/>
                <a:chExt cx="1587" cy="480"/>
              </a:xfrm>
            </p:grpSpPr>
            <p:sp>
              <p:nvSpPr>
                <p:cNvPr id="46" name="Rectangle 164"/>
                <p:cNvSpPr>
                  <a:spLocks noChangeArrowheads="1"/>
                </p:cNvSpPr>
                <p:nvPr/>
              </p:nvSpPr>
              <p:spPr bwMode="auto">
                <a:xfrm>
                  <a:off x="792" y="384"/>
                  <a:ext cx="153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5,5 </a:t>
                  </a:r>
                  <a:r>
                    <a:rPr lang="tr-TR" b="0" dirty="0">
                      <a:cs typeface="Arial" charset="0"/>
                    </a:rPr>
                    <a:t>…</a:t>
                  </a:r>
                  <a:r>
                    <a:rPr lang="en-US" b="0" dirty="0">
                      <a:cs typeface="Arial" charset="0"/>
                    </a:rPr>
                    <a:t> </a:t>
                  </a:r>
                  <a:r>
                    <a:rPr lang="tr-TR" dirty="0">
                      <a:cs typeface="Arial" charset="0"/>
                    </a:rPr>
                    <a:t>500</a:t>
                  </a:r>
                  <a:r>
                    <a:rPr lang="en-US" b="0" dirty="0">
                      <a:cs typeface="Arial" charset="0"/>
                    </a:rPr>
                    <a:t> L/h</a:t>
                  </a:r>
                  <a:endParaRPr lang="en-US" b="0" dirty="0"/>
                </a:p>
              </p:txBody>
            </p:sp>
            <p:sp>
              <p:nvSpPr>
                <p:cNvPr id="47" name="Rectangle 165"/>
                <p:cNvSpPr>
                  <a:spLocks noChangeArrowheads="1"/>
                </p:cNvSpPr>
                <p:nvPr/>
              </p:nvSpPr>
              <p:spPr bwMode="auto">
                <a:xfrm>
                  <a:off x="764" y="384"/>
                  <a:ext cx="15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6" name="Group 166"/>
              <p:cNvGrpSpPr>
                <a:grpSpLocks/>
              </p:cNvGrpSpPr>
              <p:nvPr/>
            </p:nvGrpSpPr>
            <p:grpSpPr bwMode="auto">
              <a:xfrm>
                <a:off x="0" y="864"/>
                <a:ext cx="764" cy="384"/>
                <a:chOff x="0" y="864"/>
                <a:chExt cx="764" cy="384"/>
              </a:xfrm>
            </p:grpSpPr>
            <p:sp>
              <p:nvSpPr>
                <p:cNvPr id="44" name="Rectangle 167"/>
                <p:cNvSpPr>
                  <a:spLocks noChangeArrowheads="1"/>
                </p:cNvSpPr>
                <p:nvPr/>
              </p:nvSpPr>
              <p:spPr bwMode="auto">
                <a:xfrm>
                  <a:off x="28" y="864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tr-TR" b="0" dirty="0">
                      <a:cs typeface="Arial" charset="0"/>
                    </a:rPr>
                    <a:t>MAX</a:t>
                  </a:r>
                  <a:r>
                    <a:rPr lang="tr-TR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BASINÇ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</a:p>
              </p:txBody>
            </p:sp>
            <p:sp>
              <p:nvSpPr>
                <p:cNvPr id="45" name="Rectangle 168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" name="Group 169"/>
              <p:cNvGrpSpPr>
                <a:grpSpLocks/>
              </p:cNvGrpSpPr>
              <p:nvPr/>
            </p:nvGrpSpPr>
            <p:grpSpPr bwMode="auto">
              <a:xfrm>
                <a:off x="764" y="864"/>
                <a:ext cx="1587" cy="384"/>
                <a:chOff x="764" y="864"/>
                <a:chExt cx="1587" cy="384"/>
              </a:xfrm>
            </p:grpSpPr>
            <p:sp>
              <p:nvSpPr>
                <p:cNvPr id="42" name="Rectangle 170"/>
                <p:cNvSpPr>
                  <a:spLocks noChangeArrowheads="1"/>
                </p:cNvSpPr>
                <p:nvPr/>
              </p:nvSpPr>
              <p:spPr bwMode="auto">
                <a:xfrm>
                  <a:off x="792" y="864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10 BAR</a:t>
                  </a:r>
                  <a:endParaRPr lang="en-US" b="0" dirty="0"/>
                </a:p>
              </p:txBody>
            </p:sp>
            <p:sp>
              <p:nvSpPr>
                <p:cNvPr id="43" name="Rectangle 171"/>
                <p:cNvSpPr>
                  <a:spLocks noChangeArrowheads="1"/>
                </p:cNvSpPr>
                <p:nvPr/>
              </p:nvSpPr>
              <p:spPr bwMode="auto">
                <a:xfrm>
                  <a:off x="764" y="864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Group 172"/>
              <p:cNvGrpSpPr>
                <a:grpSpLocks/>
              </p:cNvGrpSpPr>
              <p:nvPr/>
            </p:nvGrpSpPr>
            <p:grpSpPr bwMode="auto">
              <a:xfrm>
                <a:off x="0" y="1248"/>
                <a:ext cx="764" cy="384"/>
                <a:chOff x="0" y="1248"/>
                <a:chExt cx="764" cy="384"/>
              </a:xfrm>
            </p:grpSpPr>
            <p:sp>
              <p:nvSpPr>
                <p:cNvPr id="40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" y="1248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S</a:t>
                  </a:r>
                  <a:r>
                    <a:rPr lang="tr-TR" b="0" dirty="0">
                      <a:cs typeface="Arial" charset="0"/>
                    </a:rPr>
                    <a:t>TROKES</a:t>
                  </a:r>
                  <a:r>
                    <a:rPr lang="tr-TR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/</a:t>
                  </a:r>
                  <a:r>
                    <a:rPr lang="tr-TR" b="0" dirty="0">
                      <a:cs typeface="Arial" charset="0"/>
                    </a:rPr>
                    <a:t>MIN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Rectangle 174"/>
                <p:cNvSpPr>
                  <a:spLocks noChangeArrowheads="1"/>
                </p:cNvSpPr>
                <p:nvPr/>
              </p:nvSpPr>
              <p:spPr bwMode="auto">
                <a:xfrm>
                  <a:off x="0" y="1248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9" name="Group 175"/>
              <p:cNvGrpSpPr>
                <a:grpSpLocks/>
              </p:cNvGrpSpPr>
              <p:nvPr/>
            </p:nvGrpSpPr>
            <p:grpSpPr bwMode="auto">
              <a:xfrm>
                <a:off x="764" y="1248"/>
                <a:ext cx="1587" cy="384"/>
                <a:chOff x="764" y="1248"/>
                <a:chExt cx="1587" cy="384"/>
              </a:xfrm>
            </p:grpSpPr>
            <p:sp>
              <p:nvSpPr>
                <p:cNvPr id="38" name="Rectangle 176"/>
                <p:cNvSpPr>
                  <a:spLocks noChangeArrowheads="1"/>
                </p:cNvSpPr>
                <p:nvPr/>
              </p:nvSpPr>
              <p:spPr bwMode="auto">
                <a:xfrm>
                  <a:off x="792" y="1248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58 • 78 • 116</a:t>
                  </a:r>
                  <a:endParaRPr lang="en-US" b="0" dirty="0"/>
                </a:p>
              </p:txBody>
            </p:sp>
            <p:sp>
              <p:nvSpPr>
                <p:cNvPr id="39" name="Rectangle 177"/>
                <p:cNvSpPr>
                  <a:spLocks noChangeArrowheads="1"/>
                </p:cNvSpPr>
                <p:nvPr/>
              </p:nvSpPr>
              <p:spPr bwMode="auto">
                <a:xfrm>
                  <a:off x="764" y="1248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0" name="Group 178"/>
              <p:cNvGrpSpPr>
                <a:grpSpLocks/>
              </p:cNvGrpSpPr>
              <p:nvPr/>
            </p:nvGrpSpPr>
            <p:grpSpPr bwMode="auto">
              <a:xfrm>
                <a:off x="0" y="1632"/>
                <a:ext cx="764" cy="480"/>
                <a:chOff x="0" y="1632"/>
                <a:chExt cx="764" cy="480"/>
              </a:xfrm>
            </p:grpSpPr>
            <p:sp>
              <p:nvSpPr>
                <p:cNvPr id="36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" y="1632"/>
                  <a:ext cx="70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tr-TR" b="0" dirty="0">
                      <a:cs typeface="Arial" charset="0"/>
                    </a:rPr>
                    <a:t>DİYAFRAM</a:t>
                  </a:r>
                  <a:r>
                    <a:rPr lang="tr-TR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ÇAPI</a:t>
                  </a:r>
                  <a:r>
                    <a:rPr lang="tr-TR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endParaRPr>
                </a:p>
              </p:txBody>
            </p:sp>
            <p:sp>
              <p:nvSpPr>
                <p:cNvPr id="37" name="Rectangle 180"/>
                <p:cNvSpPr>
                  <a:spLocks noChangeArrowheads="1"/>
                </p:cNvSpPr>
                <p:nvPr/>
              </p:nvSpPr>
              <p:spPr bwMode="auto">
                <a:xfrm>
                  <a:off x="0" y="1632"/>
                  <a:ext cx="76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181"/>
              <p:cNvGrpSpPr>
                <a:grpSpLocks/>
              </p:cNvGrpSpPr>
              <p:nvPr/>
            </p:nvGrpSpPr>
            <p:grpSpPr bwMode="auto">
              <a:xfrm>
                <a:off x="764" y="1632"/>
                <a:ext cx="1587" cy="480"/>
                <a:chOff x="764" y="1632"/>
                <a:chExt cx="1587" cy="480"/>
              </a:xfrm>
            </p:grpSpPr>
            <p:sp>
              <p:nvSpPr>
                <p:cNvPr id="34" name="Rectangle 182"/>
                <p:cNvSpPr>
                  <a:spLocks noChangeArrowheads="1"/>
                </p:cNvSpPr>
                <p:nvPr/>
              </p:nvSpPr>
              <p:spPr bwMode="auto">
                <a:xfrm>
                  <a:off x="792" y="1632"/>
                  <a:ext cx="153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dirty="0">
                      <a:cs typeface="Arial" charset="0"/>
                    </a:rPr>
                    <a:t>from 65 to 165 mm</a:t>
                  </a:r>
                  <a:endParaRPr lang="en-US" dirty="0"/>
                </a:p>
              </p:txBody>
            </p:sp>
            <p:sp>
              <p:nvSpPr>
                <p:cNvPr id="35" name="Rectangle 183"/>
                <p:cNvSpPr>
                  <a:spLocks noChangeArrowheads="1"/>
                </p:cNvSpPr>
                <p:nvPr/>
              </p:nvSpPr>
              <p:spPr bwMode="auto">
                <a:xfrm>
                  <a:off x="764" y="1632"/>
                  <a:ext cx="15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Group 184"/>
              <p:cNvGrpSpPr>
                <a:grpSpLocks/>
              </p:cNvGrpSpPr>
              <p:nvPr/>
            </p:nvGrpSpPr>
            <p:grpSpPr bwMode="auto">
              <a:xfrm>
                <a:off x="0" y="2112"/>
                <a:ext cx="764" cy="384"/>
                <a:chOff x="0" y="2112"/>
                <a:chExt cx="764" cy="384"/>
              </a:xfrm>
            </p:grpSpPr>
            <p:sp>
              <p:nvSpPr>
                <p:cNvPr id="3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" y="2112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tr-TR" b="0" dirty="0">
                      <a:cs typeface="Arial" charset="0"/>
                    </a:rPr>
                    <a:t>MOTOR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3" name="Rectangle 186"/>
                <p:cNvSpPr>
                  <a:spLocks noChangeArrowheads="1"/>
                </p:cNvSpPr>
                <p:nvPr/>
              </p:nvSpPr>
              <p:spPr bwMode="auto">
                <a:xfrm>
                  <a:off x="0" y="2112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Group 187"/>
              <p:cNvGrpSpPr>
                <a:grpSpLocks/>
              </p:cNvGrpSpPr>
              <p:nvPr/>
            </p:nvGrpSpPr>
            <p:grpSpPr bwMode="auto">
              <a:xfrm>
                <a:off x="764" y="2112"/>
                <a:ext cx="1587" cy="384"/>
                <a:chOff x="764" y="2112"/>
                <a:chExt cx="1587" cy="384"/>
              </a:xfrm>
            </p:grpSpPr>
            <p:sp>
              <p:nvSpPr>
                <p:cNvPr id="30" name="Rectangle 188"/>
                <p:cNvSpPr>
                  <a:spLocks noChangeArrowheads="1"/>
                </p:cNvSpPr>
                <p:nvPr/>
              </p:nvSpPr>
              <p:spPr bwMode="auto">
                <a:xfrm>
                  <a:off x="792" y="2112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Standard 0,18 • 0,25 • 0,37 Kw IP 5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5</a:t>
                  </a:r>
                </a:p>
              </p:txBody>
            </p:sp>
            <p:sp>
              <p:nvSpPr>
                <p:cNvPr id="31" name="Rectangle 189"/>
                <p:cNvSpPr>
                  <a:spLocks noChangeArrowheads="1"/>
                </p:cNvSpPr>
                <p:nvPr/>
              </p:nvSpPr>
              <p:spPr bwMode="auto">
                <a:xfrm>
                  <a:off x="764" y="2112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190"/>
              <p:cNvGrpSpPr>
                <a:grpSpLocks/>
              </p:cNvGrpSpPr>
              <p:nvPr/>
            </p:nvGrpSpPr>
            <p:grpSpPr bwMode="auto">
              <a:xfrm>
                <a:off x="0" y="2496"/>
                <a:ext cx="834" cy="497"/>
                <a:chOff x="0" y="2496"/>
                <a:chExt cx="834" cy="497"/>
              </a:xfrm>
            </p:grpSpPr>
            <p:sp>
              <p:nvSpPr>
                <p:cNvPr id="28" name="Rectangle 191"/>
                <p:cNvSpPr>
                  <a:spLocks noChangeArrowheads="1"/>
                </p:cNvSpPr>
                <p:nvPr/>
              </p:nvSpPr>
              <p:spPr bwMode="auto">
                <a:xfrm>
                  <a:off x="12" y="2609"/>
                  <a:ext cx="822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S</a:t>
                  </a:r>
                  <a:r>
                    <a:rPr lang="tr-TR" b="0" dirty="0">
                      <a:cs typeface="Arial" charset="0"/>
                    </a:rPr>
                    <a:t>TROKE</a:t>
                  </a:r>
                  <a:r>
                    <a:rPr lang="tr-TR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UZUNLUĞU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</a:p>
              </p:txBody>
            </p:sp>
            <p:sp>
              <p:nvSpPr>
                <p:cNvPr id="29" name="Rectangle 192"/>
                <p:cNvSpPr>
                  <a:spLocks noChangeArrowheads="1"/>
                </p:cNvSpPr>
                <p:nvPr/>
              </p:nvSpPr>
              <p:spPr bwMode="auto">
                <a:xfrm>
                  <a:off x="0" y="2496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Group 193"/>
              <p:cNvGrpSpPr>
                <a:grpSpLocks/>
              </p:cNvGrpSpPr>
              <p:nvPr/>
            </p:nvGrpSpPr>
            <p:grpSpPr bwMode="auto">
              <a:xfrm>
                <a:off x="764" y="2496"/>
                <a:ext cx="1587" cy="384"/>
                <a:chOff x="764" y="2496"/>
                <a:chExt cx="1587" cy="384"/>
              </a:xfrm>
            </p:grpSpPr>
            <p:sp>
              <p:nvSpPr>
                <p:cNvPr id="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792" y="2496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2 mm • 4 mm • 6 mm</a:t>
                  </a:r>
                </a:p>
              </p:txBody>
            </p:sp>
            <p:sp>
              <p:nvSpPr>
                <p:cNvPr id="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764" y="2496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2" name="Rectangle 196"/>
            <p:cNvSpPr>
              <a:spLocks noChangeArrowheads="1"/>
            </p:cNvSpPr>
            <p:nvPr/>
          </p:nvSpPr>
          <p:spPr bwMode="auto">
            <a:xfrm>
              <a:off x="-3" y="-3"/>
              <a:ext cx="2357" cy="288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52" name="Group 4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606346"/>
              </p:ext>
            </p:extLst>
          </p:nvPr>
        </p:nvGraphicFramePr>
        <p:xfrm>
          <a:off x="177800" y="4302734"/>
          <a:ext cx="8674100" cy="2273301"/>
        </p:xfrm>
        <a:graphic>
          <a:graphicData uri="http://schemas.openxmlformats.org/drawingml/2006/table">
            <a:tbl>
              <a:tblPr/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ÖZEL ÜRETİM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HAMMADDE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POMPA KAFASI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PVDF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DİYAFRAM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PTFE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PTFE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PTFE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PTFE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PTFE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VALFLER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SERAMİK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SERAMİK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SERAMİK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VALF YATAĞI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PVDF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05969D06-ED04-4164-89D2-0AAF1831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77" y="926749"/>
            <a:ext cx="2527708" cy="30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dirty="0"/>
              <a:t>MOTORLU DOZAJ POMPASI ÇEŞİTLERİ</a:t>
            </a:r>
          </a:p>
        </p:txBody>
      </p:sp>
      <p:graphicFrame>
        <p:nvGraphicFramePr>
          <p:cNvPr id="52" name="Group 7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23396"/>
              </p:ext>
            </p:extLst>
          </p:nvPr>
        </p:nvGraphicFramePr>
        <p:xfrm>
          <a:off x="395536" y="4077072"/>
          <a:ext cx="7990210" cy="2390215"/>
        </p:xfrm>
        <a:graphic>
          <a:graphicData uri="http://schemas.openxmlformats.org/drawingml/2006/table">
            <a:tbl>
              <a:tblPr/>
              <a:tblGrid>
                <a:gridCol w="133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ÖZEL SİPARİŞ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MALZEME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POMPA KAFASI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PISTON 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Ceramic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Ceramic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Ceramic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Ceramic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PISTON CONTALARI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FPM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FPM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EPDM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EPDM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EPDM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VALFLER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SERAMİK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SERAMİK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VALF YATAĞI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İçerik Yer Tutucusu 2"/>
          <p:cNvSpPr txBox="1">
            <a:spLocks/>
          </p:cNvSpPr>
          <p:nvPr/>
        </p:nvSpPr>
        <p:spPr>
          <a:xfrm>
            <a:off x="395536" y="1412776"/>
            <a:ext cx="2736304" cy="4320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>
                <a:solidFill>
                  <a:schemeClr val="tx1"/>
                </a:solidFill>
              </a:rPr>
              <a:t>PİSTONLU SERİSİ PS1</a:t>
            </a:r>
          </a:p>
        </p:txBody>
      </p:sp>
      <p:grpSp>
        <p:nvGrpSpPr>
          <p:cNvPr id="10" name="Group 181"/>
          <p:cNvGrpSpPr>
            <a:grpSpLocks/>
          </p:cNvGrpSpPr>
          <p:nvPr/>
        </p:nvGrpSpPr>
        <p:grpSpPr bwMode="auto">
          <a:xfrm>
            <a:off x="395536" y="1844823"/>
            <a:ext cx="5983288" cy="2160241"/>
            <a:chOff x="-3" y="-3"/>
            <a:chExt cx="2357" cy="2886"/>
          </a:xfrm>
        </p:grpSpPr>
        <p:grpSp>
          <p:nvGrpSpPr>
            <p:cNvPr id="11" name="Group 179"/>
            <p:cNvGrpSpPr>
              <a:grpSpLocks/>
            </p:cNvGrpSpPr>
            <p:nvPr/>
          </p:nvGrpSpPr>
          <p:grpSpPr bwMode="auto">
            <a:xfrm>
              <a:off x="0" y="0"/>
              <a:ext cx="2351" cy="2883"/>
              <a:chOff x="0" y="0"/>
              <a:chExt cx="2351" cy="2883"/>
            </a:xfrm>
          </p:grpSpPr>
          <p:grpSp>
            <p:nvGrpSpPr>
              <p:cNvPr id="13" name="Group 154"/>
              <p:cNvGrpSpPr>
                <a:grpSpLocks/>
              </p:cNvGrpSpPr>
              <p:nvPr/>
            </p:nvGrpSpPr>
            <p:grpSpPr bwMode="auto">
              <a:xfrm>
                <a:off x="0" y="0"/>
                <a:ext cx="2351" cy="384"/>
                <a:chOff x="0" y="0"/>
                <a:chExt cx="2351" cy="384"/>
              </a:xfrm>
            </p:grpSpPr>
            <p:sp>
              <p:nvSpPr>
                <p:cNvPr id="50" name="Rectangle 140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229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tr-TR" dirty="0">
                      <a:cs typeface="Times New Roman" pitchFamily="18" charset="0"/>
                    </a:rPr>
                    <a:t>ÖZELLİKLER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51" name="Rectangle 15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5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Group 156"/>
              <p:cNvGrpSpPr>
                <a:grpSpLocks/>
              </p:cNvGrpSpPr>
              <p:nvPr/>
            </p:nvGrpSpPr>
            <p:grpSpPr bwMode="auto">
              <a:xfrm>
                <a:off x="0" y="384"/>
                <a:ext cx="792" cy="480"/>
                <a:chOff x="0" y="384"/>
                <a:chExt cx="792" cy="480"/>
              </a:xfrm>
            </p:grpSpPr>
            <p:sp>
              <p:nvSpPr>
                <p:cNvPr id="48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76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tr-TR" b="0" dirty="0">
                      <a:cs typeface="Arial" charset="0"/>
                    </a:rPr>
                    <a:t>DOZAJ</a:t>
                  </a:r>
                  <a:r>
                    <a:rPr lang="tr-TR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KAPASİTESİ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9" name="Rectangle 155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6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Group 158"/>
              <p:cNvGrpSpPr>
                <a:grpSpLocks/>
              </p:cNvGrpSpPr>
              <p:nvPr/>
            </p:nvGrpSpPr>
            <p:grpSpPr bwMode="auto">
              <a:xfrm>
                <a:off x="764" y="384"/>
                <a:ext cx="1587" cy="480"/>
                <a:chOff x="764" y="384"/>
                <a:chExt cx="1587" cy="480"/>
              </a:xfrm>
            </p:grpSpPr>
            <p:sp>
              <p:nvSpPr>
                <p:cNvPr id="46" name="Rectangle 142"/>
                <p:cNvSpPr>
                  <a:spLocks noChangeArrowheads="1"/>
                </p:cNvSpPr>
                <p:nvPr/>
              </p:nvSpPr>
              <p:spPr bwMode="auto">
                <a:xfrm>
                  <a:off x="792" y="384"/>
                  <a:ext cx="153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1,5 </a:t>
                  </a:r>
                  <a:r>
                    <a:rPr lang="tr-TR" b="0" dirty="0">
                      <a:cs typeface="Arial" charset="0"/>
                    </a:rPr>
                    <a:t>…</a:t>
                  </a:r>
                  <a:r>
                    <a:rPr lang="en-US" b="0" dirty="0">
                      <a:cs typeface="Arial" charset="0"/>
                    </a:rPr>
                    <a:t> 304 L/h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47" name="Rectangle 157"/>
                <p:cNvSpPr>
                  <a:spLocks noChangeArrowheads="1"/>
                </p:cNvSpPr>
                <p:nvPr/>
              </p:nvSpPr>
              <p:spPr bwMode="auto">
                <a:xfrm>
                  <a:off x="764" y="384"/>
                  <a:ext cx="15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6" name="Group 160"/>
              <p:cNvGrpSpPr>
                <a:grpSpLocks/>
              </p:cNvGrpSpPr>
              <p:nvPr/>
            </p:nvGrpSpPr>
            <p:grpSpPr bwMode="auto">
              <a:xfrm>
                <a:off x="0" y="864"/>
                <a:ext cx="764" cy="384"/>
                <a:chOff x="0" y="864"/>
                <a:chExt cx="764" cy="384"/>
              </a:xfrm>
            </p:grpSpPr>
            <p:sp>
              <p:nvSpPr>
                <p:cNvPr id="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" y="864"/>
                  <a:ext cx="73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M</a:t>
                  </a:r>
                  <a:r>
                    <a:rPr lang="tr-TR" b="0" dirty="0">
                      <a:cs typeface="Arial" charset="0"/>
                    </a:rPr>
                    <a:t>AX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BASINÇ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Rectangle 159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" name="Group 162"/>
              <p:cNvGrpSpPr>
                <a:grpSpLocks/>
              </p:cNvGrpSpPr>
              <p:nvPr/>
            </p:nvGrpSpPr>
            <p:grpSpPr bwMode="auto">
              <a:xfrm>
                <a:off x="764" y="864"/>
                <a:ext cx="1587" cy="384"/>
                <a:chOff x="764" y="864"/>
                <a:chExt cx="1587" cy="384"/>
              </a:xfrm>
            </p:grpSpPr>
            <p:sp>
              <p:nvSpPr>
                <p:cNvPr id="42" name="Rectangle 144"/>
                <p:cNvSpPr>
                  <a:spLocks noChangeArrowheads="1"/>
                </p:cNvSpPr>
                <p:nvPr/>
              </p:nvSpPr>
              <p:spPr bwMode="auto">
                <a:xfrm>
                  <a:off x="792" y="864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20 BAR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43" name="Rectangle 161"/>
                <p:cNvSpPr>
                  <a:spLocks noChangeArrowheads="1"/>
                </p:cNvSpPr>
                <p:nvPr/>
              </p:nvSpPr>
              <p:spPr bwMode="auto">
                <a:xfrm>
                  <a:off x="764" y="864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Group 164"/>
              <p:cNvGrpSpPr>
                <a:grpSpLocks/>
              </p:cNvGrpSpPr>
              <p:nvPr/>
            </p:nvGrpSpPr>
            <p:grpSpPr bwMode="auto">
              <a:xfrm>
                <a:off x="0" y="1248"/>
                <a:ext cx="764" cy="384"/>
                <a:chOff x="0" y="1248"/>
                <a:chExt cx="764" cy="384"/>
              </a:xfrm>
            </p:grpSpPr>
            <p:sp>
              <p:nvSpPr>
                <p:cNvPr id="40" name="Rectangle 145"/>
                <p:cNvSpPr>
                  <a:spLocks noChangeArrowheads="1"/>
                </p:cNvSpPr>
                <p:nvPr/>
              </p:nvSpPr>
              <p:spPr bwMode="auto">
                <a:xfrm>
                  <a:off x="28" y="1248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S</a:t>
                  </a:r>
                  <a:r>
                    <a:rPr lang="tr-TR" dirty="0">
                      <a:cs typeface="Arial" charset="0"/>
                    </a:rPr>
                    <a:t>TROKE</a:t>
                  </a:r>
                  <a:r>
                    <a:rPr lang="tr-TR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/ </a:t>
                  </a:r>
                  <a:r>
                    <a:rPr lang="tr-TR" dirty="0">
                      <a:cs typeface="Arial" charset="0"/>
                    </a:rPr>
                    <a:t>MIN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Rectangle 163"/>
                <p:cNvSpPr>
                  <a:spLocks noChangeArrowheads="1"/>
                </p:cNvSpPr>
                <p:nvPr/>
              </p:nvSpPr>
              <p:spPr bwMode="auto">
                <a:xfrm>
                  <a:off x="0" y="1248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9" name="Group 166"/>
              <p:cNvGrpSpPr>
                <a:grpSpLocks/>
              </p:cNvGrpSpPr>
              <p:nvPr/>
            </p:nvGrpSpPr>
            <p:grpSpPr bwMode="auto">
              <a:xfrm>
                <a:off x="764" y="1248"/>
                <a:ext cx="1587" cy="384"/>
                <a:chOff x="764" y="1248"/>
                <a:chExt cx="1587" cy="384"/>
              </a:xfrm>
            </p:grpSpPr>
            <p:sp>
              <p:nvSpPr>
                <p:cNvPr id="38" name="Rectangle 146"/>
                <p:cNvSpPr>
                  <a:spLocks noChangeArrowheads="1"/>
                </p:cNvSpPr>
                <p:nvPr/>
              </p:nvSpPr>
              <p:spPr bwMode="auto">
                <a:xfrm>
                  <a:off x="792" y="1248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58 • 78 • 116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39" name="Rectangle 165"/>
                <p:cNvSpPr>
                  <a:spLocks noChangeArrowheads="1"/>
                </p:cNvSpPr>
                <p:nvPr/>
              </p:nvSpPr>
              <p:spPr bwMode="auto">
                <a:xfrm>
                  <a:off x="764" y="1248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0" name="Group 168"/>
              <p:cNvGrpSpPr>
                <a:grpSpLocks/>
              </p:cNvGrpSpPr>
              <p:nvPr/>
            </p:nvGrpSpPr>
            <p:grpSpPr bwMode="auto">
              <a:xfrm>
                <a:off x="0" y="1632"/>
                <a:ext cx="764" cy="480"/>
                <a:chOff x="0" y="1632"/>
                <a:chExt cx="764" cy="480"/>
              </a:xfrm>
            </p:grpSpPr>
            <p:sp>
              <p:nvSpPr>
                <p:cNvPr id="36" name="Rectangle 147"/>
                <p:cNvSpPr>
                  <a:spLocks noChangeArrowheads="1"/>
                </p:cNvSpPr>
                <p:nvPr/>
              </p:nvSpPr>
              <p:spPr bwMode="auto">
                <a:xfrm>
                  <a:off x="28" y="1632"/>
                  <a:ext cx="70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P</a:t>
                  </a:r>
                  <a:r>
                    <a:rPr lang="tr-TR" b="0" dirty="0">
                      <a:cs typeface="Arial" charset="0"/>
                    </a:rPr>
                    <a:t>ISTON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ÇAPI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" name="Rectangle 167"/>
                <p:cNvSpPr>
                  <a:spLocks noChangeArrowheads="1"/>
                </p:cNvSpPr>
                <p:nvPr/>
              </p:nvSpPr>
              <p:spPr bwMode="auto">
                <a:xfrm>
                  <a:off x="0" y="1632"/>
                  <a:ext cx="76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170"/>
              <p:cNvGrpSpPr>
                <a:grpSpLocks/>
              </p:cNvGrpSpPr>
              <p:nvPr/>
            </p:nvGrpSpPr>
            <p:grpSpPr bwMode="auto">
              <a:xfrm>
                <a:off x="764" y="1632"/>
                <a:ext cx="1587" cy="480"/>
                <a:chOff x="764" y="1632"/>
                <a:chExt cx="1587" cy="480"/>
              </a:xfrm>
            </p:grpSpPr>
            <p:sp>
              <p:nvSpPr>
                <p:cNvPr id="34" name="Rectangle 148"/>
                <p:cNvSpPr>
                  <a:spLocks noChangeArrowheads="1"/>
                </p:cNvSpPr>
                <p:nvPr/>
              </p:nvSpPr>
              <p:spPr bwMode="auto">
                <a:xfrm>
                  <a:off x="792" y="1632"/>
                  <a:ext cx="153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6 </a:t>
                  </a:r>
                  <a:r>
                    <a:rPr lang="tr-TR" b="0" dirty="0">
                      <a:cs typeface="Arial" charset="0"/>
                    </a:rPr>
                    <a:t>…</a:t>
                  </a:r>
                  <a:r>
                    <a:rPr lang="en-US" b="0" dirty="0">
                      <a:cs typeface="Arial" charset="0"/>
                    </a:rPr>
                    <a:t> 64 mm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35" name="Rectangle 169"/>
                <p:cNvSpPr>
                  <a:spLocks noChangeArrowheads="1"/>
                </p:cNvSpPr>
                <p:nvPr/>
              </p:nvSpPr>
              <p:spPr bwMode="auto">
                <a:xfrm>
                  <a:off x="764" y="1632"/>
                  <a:ext cx="15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Group 172"/>
              <p:cNvGrpSpPr>
                <a:grpSpLocks/>
              </p:cNvGrpSpPr>
              <p:nvPr/>
            </p:nvGrpSpPr>
            <p:grpSpPr bwMode="auto">
              <a:xfrm>
                <a:off x="0" y="2112"/>
                <a:ext cx="764" cy="384"/>
                <a:chOff x="0" y="2112"/>
                <a:chExt cx="764" cy="384"/>
              </a:xfrm>
            </p:grpSpPr>
            <p:sp>
              <p:nvSpPr>
                <p:cNvPr id="32" name="Rectangle 149"/>
                <p:cNvSpPr>
                  <a:spLocks noChangeArrowheads="1"/>
                </p:cNvSpPr>
                <p:nvPr/>
              </p:nvSpPr>
              <p:spPr bwMode="auto">
                <a:xfrm>
                  <a:off x="28" y="2112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M</a:t>
                  </a:r>
                  <a:r>
                    <a:rPr lang="tr-TR" b="0" dirty="0">
                      <a:cs typeface="Arial" charset="0"/>
                    </a:rPr>
                    <a:t>OTOR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3" name="Rectangle 171"/>
                <p:cNvSpPr>
                  <a:spLocks noChangeArrowheads="1"/>
                </p:cNvSpPr>
                <p:nvPr/>
              </p:nvSpPr>
              <p:spPr bwMode="auto">
                <a:xfrm>
                  <a:off x="0" y="2112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Group 174"/>
              <p:cNvGrpSpPr>
                <a:grpSpLocks/>
              </p:cNvGrpSpPr>
              <p:nvPr/>
            </p:nvGrpSpPr>
            <p:grpSpPr bwMode="auto">
              <a:xfrm>
                <a:off x="764" y="2112"/>
                <a:ext cx="1587" cy="384"/>
                <a:chOff x="764" y="2112"/>
                <a:chExt cx="1587" cy="384"/>
              </a:xfrm>
            </p:grpSpPr>
            <p:sp>
              <p:nvSpPr>
                <p:cNvPr id="30" name="Rectangle 150"/>
                <p:cNvSpPr>
                  <a:spLocks noChangeArrowheads="1"/>
                </p:cNvSpPr>
                <p:nvPr/>
              </p:nvSpPr>
              <p:spPr bwMode="auto">
                <a:xfrm>
                  <a:off x="792" y="2112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Standard 0,18 • 0,25 Kw IP 55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31" name="Rectangle 173"/>
                <p:cNvSpPr>
                  <a:spLocks noChangeArrowheads="1"/>
                </p:cNvSpPr>
                <p:nvPr/>
              </p:nvSpPr>
              <p:spPr bwMode="auto">
                <a:xfrm>
                  <a:off x="764" y="2112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176"/>
              <p:cNvGrpSpPr>
                <a:grpSpLocks/>
              </p:cNvGrpSpPr>
              <p:nvPr/>
            </p:nvGrpSpPr>
            <p:grpSpPr bwMode="auto">
              <a:xfrm>
                <a:off x="0" y="2496"/>
                <a:ext cx="792" cy="387"/>
                <a:chOff x="0" y="2496"/>
                <a:chExt cx="792" cy="387"/>
              </a:xfrm>
            </p:grpSpPr>
            <p:sp>
              <p:nvSpPr>
                <p:cNvPr id="28" name="Rectangle 151"/>
                <p:cNvSpPr>
                  <a:spLocks noChangeArrowheads="1"/>
                </p:cNvSpPr>
                <p:nvPr/>
              </p:nvSpPr>
              <p:spPr bwMode="auto">
                <a:xfrm>
                  <a:off x="28" y="2496"/>
                  <a:ext cx="764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l"/>
                  <a:r>
                    <a:rPr lang="en-US" sz="1600" b="0" dirty="0">
                      <a:cs typeface="Arial" charset="0"/>
                    </a:rPr>
                    <a:t>S</a:t>
                  </a:r>
                  <a:r>
                    <a:rPr lang="tr-TR" sz="1600" b="0" dirty="0">
                      <a:cs typeface="Arial" charset="0"/>
                    </a:rPr>
                    <a:t>TROKE</a:t>
                  </a:r>
                  <a:r>
                    <a:rPr lang="en-US" sz="1600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sz="1600" b="0" dirty="0">
                      <a:cs typeface="Arial" charset="0"/>
                    </a:rPr>
                    <a:t>UZUNLUĞU</a:t>
                  </a:r>
                  <a:r>
                    <a:rPr lang="en-US" sz="1600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sz="1600" b="0" dirty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" name="Rectangle 175"/>
                <p:cNvSpPr>
                  <a:spLocks noChangeArrowheads="1"/>
                </p:cNvSpPr>
                <p:nvPr/>
              </p:nvSpPr>
              <p:spPr bwMode="auto">
                <a:xfrm>
                  <a:off x="0" y="2496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Group 178"/>
              <p:cNvGrpSpPr>
                <a:grpSpLocks/>
              </p:cNvGrpSpPr>
              <p:nvPr/>
            </p:nvGrpSpPr>
            <p:grpSpPr bwMode="auto">
              <a:xfrm>
                <a:off x="764" y="2496"/>
                <a:ext cx="1587" cy="384"/>
                <a:chOff x="764" y="2496"/>
                <a:chExt cx="1587" cy="384"/>
              </a:xfrm>
            </p:grpSpPr>
            <p:sp>
              <p:nvSpPr>
                <p:cNvPr id="26" name="Rectangle 152"/>
                <p:cNvSpPr>
                  <a:spLocks noChangeArrowheads="1"/>
                </p:cNvSpPr>
                <p:nvPr/>
              </p:nvSpPr>
              <p:spPr bwMode="auto">
                <a:xfrm>
                  <a:off x="792" y="2496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15 mm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764" y="2496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2" name="Rectangle 180"/>
            <p:cNvSpPr>
              <a:spLocks noChangeArrowheads="1"/>
            </p:cNvSpPr>
            <p:nvPr/>
          </p:nvSpPr>
          <p:spPr bwMode="auto">
            <a:xfrm>
              <a:off x="-3" y="-3"/>
              <a:ext cx="2357" cy="288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55D7554D-74AE-4F37-A1F9-DAA1ADB8C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44724"/>
            <a:ext cx="2367652" cy="29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Z:\yeni ORTAK\ÜRÜNLER\RESİMLER\ÜRÜN RESİMLERİ VERİTABANI\SPRING PUMPS\PS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01870"/>
            <a:ext cx="2267281" cy="32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dirty="0"/>
              <a:t>MOTORLU DOZAJ POMPASI ÇEŞİTLERİ</a:t>
            </a:r>
          </a:p>
        </p:txBody>
      </p:sp>
      <p:graphicFrame>
        <p:nvGraphicFramePr>
          <p:cNvPr id="52" name="Group 7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637419"/>
              </p:ext>
            </p:extLst>
          </p:nvPr>
        </p:nvGraphicFramePr>
        <p:xfrm>
          <a:off x="395536" y="4077072"/>
          <a:ext cx="7990210" cy="2390215"/>
        </p:xfrm>
        <a:graphic>
          <a:graphicData uri="http://schemas.openxmlformats.org/drawingml/2006/table">
            <a:tbl>
              <a:tblPr/>
              <a:tblGrid>
                <a:gridCol w="133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ÖZEL SİPARİŞ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MALZEME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POMPA KAFASI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PISTON 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Ceramic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Ceramic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Ceramic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Ceramic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PISTON CONTALARI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FPM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FPM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EPDM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EPDM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EPDM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VALFLER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SERAMİK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SERAMİK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VALF YATAĞI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SS316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İçerik Yer Tutucusu 2"/>
          <p:cNvSpPr txBox="1">
            <a:spLocks/>
          </p:cNvSpPr>
          <p:nvPr/>
        </p:nvSpPr>
        <p:spPr>
          <a:xfrm>
            <a:off x="395536" y="1412776"/>
            <a:ext cx="2736304" cy="4320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>
                <a:solidFill>
                  <a:schemeClr val="tx1"/>
                </a:solidFill>
              </a:rPr>
              <a:t>PİSTONLU SERİSİ PS2</a:t>
            </a:r>
          </a:p>
        </p:txBody>
      </p:sp>
      <p:grpSp>
        <p:nvGrpSpPr>
          <p:cNvPr id="10" name="Group 181"/>
          <p:cNvGrpSpPr>
            <a:grpSpLocks/>
          </p:cNvGrpSpPr>
          <p:nvPr/>
        </p:nvGrpSpPr>
        <p:grpSpPr bwMode="auto">
          <a:xfrm>
            <a:off x="395536" y="1844823"/>
            <a:ext cx="5983288" cy="2160241"/>
            <a:chOff x="-3" y="-3"/>
            <a:chExt cx="2357" cy="2886"/>
          </a:xfrm>
        </p:grpSpPr>
        <p:grpSp>
          <p:nvGrpSpPr>
            <p:cNvPr id="11" name="Group 179"/>
            <p:cNvGrpSpPr>
              <a:grpSpLocks/>
            </p:cNvGrpSpPr>
            <p:nvPr/>
          </p:nvGrpSpPr>
          <p:grpSpPr bwMode="auto">
            <a:xfrm>
              <a:off x="0" y="0"/>
              <a:ext cx="2351" cy="2880"/>
              <a:chOff x="0" y="0"/>
              <a:chExt cx="2351" cy="2880"/>
            </a:xfrm>
          </p:grpSpPr>
          <p:grpSp>
            <p:nvGrpSpPr>
              <p:cNvPr id="13" name="Group 154"/>
              <p:cNvGrpSpPr>
                <a:grpSpLocks/>
              </p:cNvGrpSpPr>
              <p:nvPr/>
            </p:nvGrpSpPr>
            <p:grpSpPr bwMode="auto">
              <a:xfrm>
                <a:off x="0" y="0"/>
                <a:ext cx="2351" cy="384"/>
                <a:chOff x="0" y="0"/>
                <a:chExt cx="2351" cy="384"/>
              </a:xfrm>
            </p:grpSpPr>
            <p:sp>
              <p:nvSpPr>
                <p:cNvPr id="50" name="Rectangle 140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229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tr-TR" dirty="0">
                      <a:cs typeface="Times New Roman" pitchFamily="18" charset="0"/>
                    </a:rPr>
                    <a:t>ÖZELLİKLER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51" name="Rectangle 15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5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Group 156"/>
              <p:cNvGrpSpPr>
                <a:grpSpLocks/>
              </p:cNvGrpSpPr>
              <p:nvPr/>
            </p:nvGrpSpPr>
            <p:grpSpPr bwMode="auto">
              <a:xfrm>
                <a:off x="0" y="384"/>
                <a:ext cx="792" cy="480"/>
                <a:chOff x="0" y="384"/>
                <a:chExt cx="792" cy="480"/>
              </a:xfrm>
            </p:grpSpPr>
            <p:sp>
              <p:nvSpPr>
                <p:cNvPr id="48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76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tr-TR" b="0" dirty="0">
                      <a:cs typeface="Arial" charset="0"/>
                    </a:rPr>
                    <a:t>DOZAJ</a:t>
                  </a:r>
                  <a:r>
                    <a:rPr lang="tr-TR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KAPASİTESİ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9" name="Rectangle 155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6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Group 158"/>
              <p:cNvGrpSpPr>
                <a:grpSpLocks/>
              </p:cNvGrpSpPr>
              <p:nvPr/>
            </p:nvGrpSpPr>
            <p:grpSpPr bwMode="auto">
              <a:xfrm>
                <a:off x="764" y="384"/>
                <a:ext cx="1587" cy="480"/>
                <a:chOff x="764" y="384"/>
                <a:chExt cx="1587" cy="480"/>
              </a:xfrm>
            </p:grpSpPr>
            <p:sp>
              <p:nvSpPr>
                <p:cNvPr id="46" name="Rectangle 142"/>
                <p:cNvSpPr>
                  <a:spLocks noChangeArrowheads="1"/>
                </p:cNvSpPr>
                <p:nvPr/>
              </p:nvSpPr>
              <p:spPr bwMode="auto">
                <a:xfrm>
                  <a:off x="792" y="384"/>
                  <a:ext cx="153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r>
                    <a:rPr lang="tr-TR" b="0" dirty="0">
                      <a:cs typeface="Arial" charset="0"/>
                    </a:rPr>
                    <a:t>40 … 1000 </a:t>
                  </a:r>
                  <a:r>
                    <a:rPr lang="en-US" b="0" dirty="0">
                      <a:cs typeface="Arial" charset="0"/>
                    </a:rPr>
                    <a:t>L/h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47" name="Rectangle 157"/>
                <p:cNvSpPr>
                  <a:spLocks noChangeArrowheads="1"/>
                </p:cNvSpPr>
                <p:nvPr/>
              </p:nvSpPr>
              <p:spPr bwMode="auto">
                <a:xfrm>
                  <a:off x="764" y="384"/>
                  <a:ext cx="15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6" name="Group 160"/>
              <p:cNvGrpSpPr>
                <a:grpSpLocks/>
              </p:cNvGrpSpPr>
              <p:nvPr/>
            </p:nvGrpSpPr>
            <p:grpSpPr bwMode="auto">
              <a:xfrm>
                <a:off x="0" y="864"/>
                <a:ext cx="764" cy="384"/>
                <a:chOff x="0" y="864"/>
                <a:chExt cx="764" cy="384"/>
              </a:xfrm>
            </p:grpSpPr>
            <p:sp>
              <p:nvSpPr>
                <p:cNvPr id="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" y="864"/>
                  <a:ext cx="73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M</a:t>
                  </a:r>
                  <a:r>
                    <a:rPr lang="tr-TR" b="0" dirty="0">
                      <a:cs typeface="Arial" charset="0"/>
                    </a:rPr>
                    <a:t>AX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BASINÇ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Rectangle 159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" name="Group 162"/>
              <p:cNvGrpSpPr>
                <a:grpSpLocks/>
              </p:cNvGrpSpPr>
              <p:nvPr/>
            </p:nvGrpSpPr>
            <p:grpSpPr bwMode="auto">
              <a:xfrm>
                <a:off x="764" y="864"/>
                <a:ext cx="1587" cy="384"/>
                <a:chOff x="764" y="864"/>
                <a:chExt cx="1587" cy="384"/>
              </a:xfrm>
            </p:grpSpPr>
            <p:sp>
              <p:nvSpPr>
                <p:cNvPr id="42" name="Rectangle 144"/>
                <p:cNvSpPr>
                  <a:spLocks noChangeArrowheads="1"/>
                </p:cNvSpPr>
                <p:nvPr/>
              </p:nvSpPr>
              <p:spPr bwMode="auto">
                <a:xfrm>
                  <a:off x="792" y="864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20 BAR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43" name="Rectangle 161"/>
                <p:cNvSpPr>
                  <a:spLocks noChangeArrowheads="1"/>
                </p:cNvSpPr>
                <p:nvPr/>
              </p:nvSpPr>
              <p:spPr bwMode="auto">
                <a:xfrm>
                  <a:off x="764" y="864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Group 164"/>
              <p:cNvGrpSpPr>
                <a:grpSpLocks/>
              </p:cNvGrpSpPr>
              <p:nvPr/>
            </p:nvGrpSpPr>
            <p:grpSpPr bwMode="auto">
              <a:xfrm>
                <a:off x="0" y="1248"/>
                <a:ext cx="764" cy="384"/>
                <a:chOff x="0" y="1248"/>
                <a:chExt cx="764" cy="384"/>
              </a:xfrm>
            </p:grpSpPr>
            <p:sp>
              <p:nvSpPr>
                <p:cNvPr id="40" name="Rectangle 145"/>
                <p:cNvSpPr>
                  <a:spLocks noChangeArrowheads="1"/>
                </p:cNvSpPr>
                <p:nvPr/>
              </p:nvSpPr>
              <p:spPr bwMode="auto">
                <a:xfrm>
                  <a:off x="28" y="1248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S</a:t>
                  </a:r>
                  <a:r>
                    <a:rPr lang="tr-TR" dirty="0">
                      <a:cs typeface="Arial" charset="0"/>
                    </a:rPr>
                    <a:t>TROKE</a:t>
                  </a:r>
                  <a:r>
                    <a:rPr lang="tr-TR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/ </a:t>
                  </a:r>
                  <a:r>
                    <a:rPr lang="tr-TR" dirty="0">
                      <a:cs typeface="Arial" charset="0"/>
                    </a:rPr>
                    <a:t>MIN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Rectangle 163"/>
                <p:cNvSpPr>
                  <a:spLocks noChangeArrowheads="1"/>
                </p:cNvSpPr>
                <p:nvPr/>
              </p:nvSpPr>
              <p:spPr bwMode="auto">
                <a:xfrm>
                  <a:off x="0" y="1248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9" name="Group 166"/>
              <p:cNvGrpSpPr>
                <a:grpSpLocks/>
              </p:cNvGrpSpPr>
              <p:nvPr/>
            </p:nvGrpSpPr>
            <p:grpSpPr bwMode="auto">
              <a:xfrm>
                <a:off x="764" y="1248"/>
                <a:ext cx="1587" cy="384"/>
                <a:chOff x="764" y="1248"/>
                <a:chExt cx="1587" cy="384"/>
              </a:xfrm>
            </p:grpSpPr>
            <p:sp>
              <p:nvSpPr>
                <p:cNvPr id="38" name="Rectangle 146"/>
                <p:cNvSpPr>
                  <a:spLocks noChangeArrowheads="1"/>
                </p:cNvSpPr>
                <p:nvPr/>
              </p:nvSpPr>
              <p:spPr bwMode="auto">
                <a:xfrm>
                  <a:off x="792" y="1248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58 • 78 • 116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39" name="Rectangle 165"/>
                <p:cNvSpPr>
                  <a:spLocks noChangeArrowheads="1"/>
                </p:cNvSpPr>
                <p:nvPr/>
              </p:nvSpPr>
              <p:spPr bwMode="auto">
                <a:xfrm>
                  <a:off x="764" y="1248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0" name="Group 168"/>
              <p:cNvGrpSpPr>
                <a:grpSpLocks/>
              </p:cNvGrpSpPr>
              <p:nvPr/>
            </p:nvGrpSpPr>
            <p:grpSpPr bwMode="auto">
              <a:xfrm>
                <a:off x="0" y="1632"/>
                <a:ext cx="764" cy="480"/>
                <a:chOff x="0" y="1632"/>
                <a:chExt cx="764" cy="480"/>
              </a:xfrm>
            </p:grpSpPr>
            <p:sp>
              <p:nvSpPr>
                <p:cNvPr id="36" name="Rectangle 147"/>
                <p:cNvSpPr>
                  <a:spLocks noChangeArrowheads="1"/>
                </p:cNvSpPr>
                <p:nvPr/>
              </p:nvSpPr>
              <p:spPr bwMode="auto">
                <a:xfrm>
                  <a:off x="28" y="1632"/>
                  <a:ext cx="70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P</a:t>
                  </a:r>
                  <a:r>
                    <a:rPr lang="tr-TR" b="0" dirty="0">
                      <a:cs typeface="Arial" charset="0"/>
                    </a:rPr>
                    <a:t>ISTON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ÇAPI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" name="Rectangle 167"/>
                <p:cNvSpPr>
                  <a:spLocks noChangeArrowheads="1"/>
                </p:cNvSpPr>
                <p:nvPr/>
              </p:nvSpPr>
              <p:spPr bwMode="auto">
                <a:xfrm>
                  <a:off x="0" y="1632"/>
                  <a:ext cx="76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170"/>
              <p:cNvGrpSpPr>
                <a:grpSpLocks/>
              </p:cNvGrpSpPr>
              <p:nvPr/>
            </p:nvGrpSpPr>
            <p:grpSpPr bwMode="auto">
              <a:xfrm>
                <a:off x="764" y="1632"/>
                <a:ext cx="1587" cy="480"/>
                <a:chOff x="764" y="1632"/>
                <a:chExt cx="1587" cy="480"/>
              </a:xfrm>
            </p:grpSpPr>
            <p:sp>
              <p:nvSpPr>
                <p:cNvPr id="34" name="Rectangle 148"/>
                <p:cNvSpPr>
                  <a:spLocks noChangeArrowheads="1"/>
                </p:cNvSpPr>
                <p:nvPr/>
              </p:nvSpPr>
              <p:spPr bwMode="auto">
                <a:xfrm>
                  <a:off x="792" y="1632"/>
                  <a:ext cx="153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tr-TR" b="0" dirty="0">
                      <a:cs typeface="Arial" charset="0"/>
                    </a:rPr>
                    <a:t>25</a:t>
                  </a:r>
                  <a:r>
                    <a:rPr lang="en-US" b="0" dirty="0"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…</a:t>
                  </a:r>
                  <a:r>
                    <a:rPr lang="en-US" b="0" dirty="0"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89</a:t>
                  </a:r>
                  <a:r>
                    <a:rPr lang="en-US" b="0" dirty="0">
                      <a:cs typeface="Arial" charset="0"/>
                    </a:rPr>
                    <a:t> mm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35" name="Rectangle 169"/>
                <p:cNvSpPr>
                  <a:spLocks noChangeArrowheads="1"/>
                </p:cNvSpPr>
                <p:nvPr/>
              </p:nvSpPr>
              <p:spPr bwMode="auto">
                <a:xfrm>
                  <a:off x="764" y="1632"/>
                  <a:ext cx="15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Group 172"/>
              <p:cNvGrpSpPr>
                <a:grpSpLocks/>
              </p:cNvGrpSpPr>
              <p:nvPr/>
            </p:nvGrpSpPr>
            <p:grpSpPr bwMode="auto">
              <a:xfrm>
                <a:off x="0" y="2112"/>
                <a:ext cx="764" cy="384"/>
                <a:chOff x="0" y="2112"/>
                <a:chExt cx="764" cy="384"/>
              </a:xfrm>
            </p:grpSpPr>
            <p:sp>
              <p:nvSpPr>
                <p:cNvPr id="32" name="Rectangle 149"/>
                <p:cNvSpPr>
                  <a:spLocks noChangeArrowheads="1"/>
                </p:cNvSpPr>
                <p:nvPr/>
              </p:nvSpPr>
              <p:spPr bwMode="auto">
                <a:xfrm>
                  <a:off x="28" y="2112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M</a:t>
                  </a:r>
                  <a:r>
                    <a:rPr lang="tr-TR" b="0" dirty="0">
                      <a:cs typeface="Arial" charset="0"/>
                    </a:rPr>
                    <a:t>OTOR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3" name="Rectangle 171"/>
                <p:cNvSpPr>
                  <a:spLocks noChangeArrowheads="1"/>
                </p:cNvSpPr>
                <p:nvPr/>
              </p:nvSpPr>
              <p:spPr bwMode="auto">
                <a:xfrm>
                  <a:off x="0" y="2112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Group 174"/>
              <p:cNvGrpSpPr>
                <a:grpSpLocks/>
              </p:cNvGrpSpPr>
              <p:nvPr/>
            </p:nvGrpSpPr>
            <p:grpSpPr bwMode="auto">
              <a:xfrm>
                <a:off x="764" y="2112"/>
                <a:ext cx="1587" cy="384"/>
                <a:chOff x="764" y="2112"/>
                <a:chExt cx="1587" cy="384"/>
              </a:xfrm>
            </p:grpSpPr>
            <p:sp>
              <p:nvSpPr>
                <p:cNvPr id="30" name="Rectangle 150"/>
                <p:cNvSpPr>
                  <a:spLocks noChangeArrowheads="1"/>
                </p:cNvSpPr>
                <p:nvPr/>
              </p:nvSpPr>
              <p:spPr bwMode="auto">
                <a:xfrm>
                  <a:off x="792" y="2112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sz="1600" b="0" dirty="0">
                      <a:cs typeface="Arial" charset="0"/>
                    </a:rPr>
                    <a:t>Standard 0,</a:t>
                  </a:r>
                  <a:r>
                    <a:rPr lang="tr-TR" sz="1600" b="0" dirty="0">
                      <a:cs typeface="Arial" charset="0"/>
                    </a:rPr>
                    <a:t>25</a:t>
                  </a:r>
                  <a:r>
                    <a:rPr lang="en-US" sz="1600" b="0" dirty="0">
                      <a:cs typeface="Arial" charset="0"/>
                    </a:rPr>
                    <a:t> • 0,</a:t>
                  </a:r>
                  <a:r>
                    <a:rPr lang="tr-TR" sz="1600" b="0" dirty="0">
                      <a:cs typeface="Arial" charset="0"/>
                    </a:rPr>
                    <a:t>37</a:t>
                  </a:r>
                  <a:r>
                    <a:rPr lang="en-US" sz="1600" b="0" dirty="0">
                      <a:cs typeface="Arial" charset="0"/>
                    </a:rPr>
                    <a:t> </a:t>
                  </a:r>
                  <a:r>
                    <a:rPr lang="en-US" sz="1600" dirty="0">
                      <a:cs typeface="Arial" charset="0"/>
                    </a:rPr>
                    <a:t>• 0,</a:t>
                  </a:r>
                  <a:r>
                    <a:rPr lang="tr-TR" sz="1600" dirty="0">
                      <a:cs typeface="Arial" charset="0"/>
                    </a:rPr>
                    <a:t>55</a:t>
                  </a:r>
                  <a:r>
                    <a:rPr lang="en-US" sz="1600" dirty="0">
                      <a:cs typeface="Arial" charset="0"/>
                    </a:rPr>
                    <a:t> • 0,</a:t>
                  </a:r>
                  <a:r>
                    <a:rPr lang="tr-TR" sz="1600" dirty="0">
                      <a:cs typeface="Arial" charset="0"/>
                    </a:rPr>
                    <a:t>755</a:t>
                  </a:r>
                  <a:r>
                    <a:rPr lang="en-US" sz="1600" dirty="0">
                      <a:cs typeface="Arial" charset="0"/>
                    </a:rPr>
                    <a:t> </a:t>
                  </a:r>
                  <a:r>
                    <a:rPr lang="en-US" sz="1600" b="0" dirty="0">
                      <a:cs typeface="Arial" charset="0"/>
                    </a:rPr>
                    <a:t>Kw IP 55</a:t>
                  </a:r>
                  <a:endParaRPr lang="en-US" sz="1600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31" name="Rectangle 173"/>
                <p:cNvSpPr>
                  <a:spLocks noChangeArrowheads="1"/>
                </p:cNvSpPr>
                <p:nvPr/>
              </p:nvSpPr>
              <p:spPr bwMode="auto">
                <a:xfrm>
                  <a:off x="764" y="2112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176"/>
              <p:cNvGrpSpPr>
                <a:grpSpLocks/>
              </p:cNvGrpSpPr>
              <p:nvPr/>
            </p:nvGrpSpPr>
            <p:grpSpPr bwMode="auto">
              <a:xfrm>
                <a:off x="0" y="2496"/>
                <a:ext cx="877" cy="384"/>
                <a:chOff x="0" y="2496"/>
                <a:chExt cx="877" cy="384"/>
              </a:xfrm>
            </p:grpSpPr>
            <p:sp>
              <p:nvSpPr>
                <p:cNvPr id="28" name="Rectangle 151"/>
                <p:cNvSpPr>
                  <a:spLocks noChangeArrowheads="1"/>
                </p:cNvSpPr>
                <p:nvPr/>
              </p:nvSpPr>
              <p:spPr bwMode="auto">
                <a:xfrm>
                  <a:off x="28" y="2496"/>
                  <a:ext cx="84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l"/>
                  <a:r>
                    <a:rPr lang="en-US" sz="1600" b="0" dirty="0">
                      <a:cs typeface="Arial" charset="0"/>
                    </a:rPr>
                    <a:t>S</a:t>
                  </a:r>
                  <a:r>
                    <a:rPr lang="tr-TR" sz="1600" b="0" dirty="0">
                      <a:cs typeface="Arial" charset="0"/>
                    </a:rPr>
                    <a:t>TROKE</a:t>
                  </a:r>
                  <a:r>
                    <a:rPr lang="en-US" sz="1600" b="0" dirty="0">
                      <a:cs typeface="Arial" charset="0"/>
                    </a:rPr>
                    <a:t> </a:t>
                  </a:r>
                  <a:r>
                    <a:rPr lang="tr-TR" sz="1600" b="0" dirty="0">
                      <a:cs typeface="Arial" charset="0"/>
                    </a:rPr>
                    <a:t>UZUNLUĞU</a:t>
                  </a:r>
                  <a:r>
                    <a:rPr lang="en-US" sz="1600" b="0" dirty="0">
                      <a:cs typeface="Arial" charset="0"/>
                    </a:rPr>
                    <a:t>:</a:t>
                  </a:r>
                  <a:endParaRPr lang="en-US" sz="1600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29" name="Rectangle 175"/>
                <p:cNvSpPr>
                  <a:spLocks noChangeArrowheads="1"/>
                </p:cNvSpPr>
                <p:nvPr/>
              </p:nvSpPr>
              <p:spPr bwMode="auto">
                <a:xfrm>
                  <a:off x="0" y="2496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Group 178"/>
              <p:cNvGrpSpPr>
                <a:grpSpLocks/>
              </p:cNvGrpSpPr>
              <p:nvPr/>
            </p:nvGrpSpPr>
            <p:grpSpPr bwMode="auto">
              <a:xfrm>
                <a:off x="764" y="2496"/>
                <a:ext cx="1587" cy="384"/>
                <a:chOff x="764" y="2496"/>
                <a:chExt cx="1587" cy="384"/>
              </a:xfrm>
            </p:grpSpPr>
            <p:sp>
              <p:nvSpPr>
                <p:cNvPr id="26" name="Rectangle 152"/>
                <p:cNvSpPr>
                  <a:spLocks noChangeArrowheads="1"/>
                </p:cNvSpPr>
                <p:nvPr/>
              </p:nvSpPr>
              <p:spPr bwMode="auto">
                <a:xfrm>
                  <a:off x="792" y="2496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r"/>
                  <a:r>
                    <a:rPr lang="tr-TR" dirty="0">
                      <a:cs typeface="Arial" charset="0"/>
                    </a:rPr>
                    <a:t>2</a:t>
                  </a:r>
                  <a:r>
                    <a:rPr lang="en-US" b="0" dirty="0">
                      <a:cs typeface="Arial" charset="0"/>
                    </a:rPr>
                    <a:t>5 mm</a:t>
                  </a:r>
                  <a:endParaRPr lang="en-US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764" y="2496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12" name="Rectangle 180"/>
            <p:cNvSpPr>
              <a:spLocks noChangeArrowheads="1"/>
            </p:cNvSpPr>
            <p:nvPr/>
          </p:nvSpPr>
          <p:spPr bwMode="auto">
            <a:xfrm>
              <a:off x="-3" y="-3"/>
              <a:ext cx="2357" cy="288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55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tr-TR" dirty="0"/>
              <a:t>AKSESUARLAR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4258816" cy="53265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4 – 20 </a:t>
            </a:r>
            <a:r>
              <a:rPr lang="tr-TR" dirty="0" err="1"/>
              <a:t>mA</a:t>
            </a:r>
            <a:r>
              <a:rPr lang="tr-TR" dirty="0"/>
              <a:t> KONTROL - ACTUATOR</a:t>
            </a:r>
          </a:p>
        </p:txBody>
      </p:sp>
      <p:pic>
        <p:nvPicPr>
          <p:cNvPr id="22530" name="Picture 2" descr="Z:\yeni ORTAK\ÜRÜNLER\RESİMLER\ÜRÜN RESİMLERİ VERİTABANI\SPRING PUMPS\aktüatö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50" y="1484784"/>
            <a:ext cx="6006282" cy="33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3568" y="4221088"/>
            <a:ext cx="316835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defTabSz="1181100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v"/>
              <a:tabLst>
                <a:tab pos="381000" algn="l"/>
                <a:tab pos="762000" algn="l"/>
                <a:tab pos="1244600" algn="l"/>
                <a:tab pos="1714500" algn="l"/>
                <a:tab pos="2197100" algn="l"/>
              </a:tabLst>
            </a:pPr>
            <a:r>
              <a:rPr lang="en-GB" dirty="0">
                <a:cs typeface="Times New Roman" pitchFamily="18" charset="0"/>
              </a:rPr>
              <a:t>IP65 </a:t>
            </a:r>
            <a:r>
              <a:rPr lang="tr-TR" dirty="0">
                <a:cs typeface="Times New Roman" pitchFamily="18" charset="0"/>
              </a:rPr>
              <a:t>KORUMA SINIFI</a:t>
            </a:r>
            <a:endParaRPr lang="en-GB" dirty="0">
              <a:cs typeface="Times New Roman" pitchFamily="18" charset="0"/>
            </a:endParaRPr>
          </a:p>
          <a:p>
            <a:pPr marL="285750" indent="-285750" defTabSz="1181100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v"/>
              <a:tabLst>
                <a:tab pos="381000" algn="l"/>
                <a:tab pos="762000" algn="l"/>
                <a:tab pos="1244600" algn="l"/>
                <a:tab pos="1714500" algn="l"/>
                <a:tab pos="2197100" algn="l"/>
              </a:tabLst>
            </a:pPr>
            <a:r>
              <a:rPr lang="en-GB" dirty="0">
                <a:cs typeface="Times New Roman" pitchFamily="18" charset="0"/>
              </a:rPr>
              <a:t>0</a:t>
            </a:r>
            <a:r>
              <a:rPr lang="tr-TR" dirty="0">
                <a:cs typeface="Times New Roman" pitchFamily="18" charset="0"/>
              </a:rPr>
              <a:t> ÷ </a:t>
            </a:r>
            <a:r>
              <a:rPr lang="en-GB" dirty="0">
                <a:cs typeface="Times New Roman" pitchFamily="18" charset="0"/>
              </a:rPr>
              <a:t>100% </a:t>
            </a:r>
            <a:r>
              <a:rPr lang="tr-TR" dirty="0">
                <a:cs typeface="Times New Roman" pitchFamily="18" charset="0"/>
              </a:rPr>
              <a:t>KONUMLANDIRMA</a:t>
            </a:r>
          </a:p>
          <a:p>
            <a:pPr marL="285750" indent="-285750" defTabSz="1181100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v"/>
              <a:tabLst>
                <a:tab pos="381000" algn="l"/>
                <a:tab pos="762000" algn="l"/>
                <a:tab pos="1244600" algn="l"/>
                <a:tab pos="1714500" algn="l"/>
                <a:tab pos="2197100" algn="l"/>
              </a:tabLst>
            </a:pPr>
            <a:r>
              <a:rPr lang="en-GB" dirty="0">
                <a:cs typeface="Times New Roman" pitchFamily="18" charset="0"/>
              </a:rPr>
              <a:t>4-20 mA </a:t>
            </a:r>
            <a:r>
              <a:rPr lang="tr-TR" dirty="0">
                <a:cs typeface="Times New Roman" pitchFamily="18" charset="0"/>
              </a:rPr>
              <a:t>SİNYAL GİRİŞİ VE ÇIKIŞI</a:t>
            </a:r>
          </a:p>
          <a:p>
            <a:pPr marL="285750" indent="-285750" defTabSz="1181100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v"/>
              <a:tabLst>
                <a:tab pos="381000" algn="l"/>
                <a:tab pos="762000" algn="l"/>
                <a:tab pos="1244600" algn="l"/>
                <a:tab pos="1714500" algn="l"/>
                <a:tab pos="2197100" algn="l"/>
              </a:tabLst>
            </a:pPr>
            <a:r>
              <a:rPr lang="en-GB" dirty="0">
                <a:cs typeface="Times New Roman" pitchFamily="18" charset="0"/>
              </a:rPr>
              <a:t>230 Vac </a:t>
            </a:r>
            <a:r>
              <a:rPr lang="tr-TR" dirty="0">
                <a:cs typeface="Times New Roman" pitchFamily="18" charset="0"/>
              </a:rPr>
              <a:t>ÇALIŞMA GERİLİMİ</a:t>
            </a:r>
            <a:endParaRPr lang="en-GB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tr-TR" dirty="0"/>
              <a:t>AKSESUARLAR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23583" y="4177060"/>
            <a:ext cx="2114550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1400" dirty="0"/>
              <a:t>KARŞI BASINÇ VALFLERİ</a:t>
            </a:r>
            <a:endParaRPr lang="it-IT" sz="1400" dirty="0">
              <a:sym typeface="Symbol" pitchFamily="18" charset="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1824" y="1683733"/>
            <a:ext cx="2355999" cy="30777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1400" dirty="0"/>
              <a:t>PULSASYON DAMPERLERİ</a:t>
            </a:r>
            <a:endParaRPr lang="it-IT" sz="1400" dirty="0">
              <a:sym typeface="Symbol" pitchFamily="18" charset="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47951" y="2497138"/>
            <a:ext cx="2143125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1400" dirty="0"/>
              <a:t>EMNİYET VALFLERİ</a:t>
            </a:r>
            <a:endParaRPr lang="it-IT" sz="1400" dirty="0">
              <a:sym typeface="Symbol" pitchFamily="18" charset="2"/>
            </a:endParaRPr>
          </a:p>
        </p:txBody>
      </p:sp>
      <p:pic>
        <p:nvPicPr>
          <p:cNvPr id="11" name="Picture 7" descr="valvole SS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46" y="4807297"/>
            <a:ext cx="130492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ST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5318"/>
            <a:ext cx="16287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R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35" y="2166268"/>
            <a:ext cx="94297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non-ritorno SS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86647"/>
            <a:ext cx="6699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VS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13" y="2951163"/>
            <a:ext cx="574675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valvole SS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97226"/>
            <a:ext cx="1435100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/>
              <a:t>MONTAJ ŞEKİLLERİ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87" y="980727"/>
            <a:ext cx="6912768" cy="547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7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/>
              <a:t>MONTAJ ŞEKİLLERİ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544616" cy="594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8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/>
              <a:t>DİKKAT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Pompalar genellikle yağ doldurulmamış olarak tedarik edilir; kullanmadan önce yağını tamamlayın,</a:t>
            </a:r>
          </a:p>
          <a:p>
            <a:r>
              <a:rPr lang="tr-TR" dirty="0"/>
              <a:t>Yağı her 1500 saatlik çalışmadan sonra yağ seviyesini kontrol edin ve gerekirse 150 </a:t>
            </a:r>
            <a:r>
              <a:rPr lang="tr-TR" dirty="0" err="1"/>
              <a:t>vis</a:t>
            </a:r>
            <a:r>
              <a:rPr lang="tr-TR" dirty="0"/>
              <a:t>. dişli yağ kullanarak yağı doğru seviyeye kadar tamamlayın ve her 4000 saatten sonra değiştirin. 	</a:t>
            </a:r>
          </a:p>
          <a:p>
            <a:r>
              <a:rPr lang="tr-TR" b="1" dirty="0"/>
              <a:t>Yağı her yıl değiştirin. </a:t>
            </a:r>
            <a:r>
              <a:rPr lang="tr-TR" dirty="0"/>
              <a:t>Aşağıda listelenen yağları veya eşdeğerde yağlar kullanın. </a:t>
            </a:r>
          </a:p>
          <a:p>
            <a:r>
              <a:rPr lang="tr-TR" dirty="0"/>
              <a:t>Yaklaşık 800 saatlik çalıştırmadan sonra, 4 </a:t>
            </a:r>
            <a:r>
              <a:rPr lang="tr-TR" dirty="0" err="1"/>
              <a:t>Nm'lik</a:t>
            </a:r>
            <a:r>
              <a:rPr lang="tr-TR" dirty="0"/>
              <a:t> bir sıkma </a:t>
            </a:r>
            <a:r>
              <a:rPr lang="tr-TR" dirty="0" err="1"/>
              <a:t>torku</a:t>
            </a:r>
            <a:r>
              <a:rPr lang="tr-TR" dirty="0"/>
              <a:t> uygulayarak pompa gövdesindeki cıvataları sıkılayın.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300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/>
              <a:t>DİKKAT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1" y="1825625"/>
            <a:ext cx="5803117" cy="4351338"/>
          </a:xfrm>
        </p:spPr>
      </p:pic>
    </p:spTree>
    <p:extLst>
      <p:ext uri="{BB962C8B-B14F-4D97-AF65-F5344CB8AC3E}">
        <p14:creationId xmlns:p14="http://schemas.microsoft.com/office/powerpoint/2010/main" val="7623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/>
              <a:t>DİKKAT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1" y="1825625"/>
            <a:ext cx="5803117" cy="4351338"/>
          </a:xfrm>
        </p:spPr>
      </p:pic>
    </p:spTree>
    <p:extLst>
      <p:ext uri="{BB962C8B-B14F-4D97-AF65-F5344CB8AC3E}">
        <p14:creationId xmlns:p14="http://schemas.microsoft.com/office/powerpoint/2010/main" val="21154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tr-TR" b="1" u="sng" dirty="0"/>
              <a:t>TEMEL KAVRAMLAR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500" dirty="0"/>
              <a:t>DOZAJ NEDİR? DOZAJ POMPASI NEDİR?</a:t>
            </a:r>
          </a:p>
          <a:p>
            <a:pPr marL="0" indent="0">
              <a:buNone/>
            </a:pPr>
            <a:endParaRPr lang="tr-TR" sz="35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3500" dirty="0"/>
              <a:t>NERELERDE KULLANILIR?</a:t>
            </a:r>
          </a:p>
          <a:p>
            <a:pPr marL="0" indent="0">
              <a:buNone/>
            </a:pPr>
            <a:endParaRPr lang="tr-TR" sz="35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3500" dirty="0"/>
              <a:t>MOTORLU DOZAJ POMPASI NEDİR?</a:t>
            </a:r>
          </a:p>
          <a:p>
            <a:pPr marL="0" indent="0">
              <a:buNone/>
            </a:pPr>
            <a:endParaRPr lang="tr-TR" sz="35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3500" dirty="0"/>
              <a:t>SEKO MOTORLU DOZAJ POMPALARI ÇEŞİTLERİ</a:t>
            </a:r>
          </a:p>
          <a:p>
            <a:endParaRPr lang="tr-TR" sz="4800" dirty="0"/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6869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/>
              <a:t>DİKKAT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1" y="1825625"/>
            <a:ext cx="5803117" cy="4351338"/>
          </a:xfrm>
        </p:spPr>
      </p:pic>
    </p:spTree>
    <p:extLst>
      <p:ext uri="{BB962C8B-B14F-4D97-AF65-F5344CB8AC3E}">
        <p14:creationId xmlns:p14="http://schemas.microsoft.com/office/powerpoint/2010/main" val="14579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/>
              <a:t>DİKKAT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1" y="1825625"/>
            <a:ext cx="5803117" cy="4351338"/>
          </a:xfrm>
        </p:spPr>
      </p:pic>
    </p:spTree>
    <p:extLst>
      <p:ext uri="{BB962C8B-B14F-4D97-AF65-F5344CB8AC3E}">
        <p14:creationId xmlns:p14="http://schemas.microsoft.com/office/powerpoint/2010/main" val="27062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/>
              <a:t>DİKKAT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1" y="1825625"/>
            <a:ext cx="5803117" cy="4351338"/>
          </a:xfrm>
        </p:spPr>
      </p:pic>
    </p:spTree>
    <p:extLst>
      <p:ext uri="{BB962C8B-B14F-4D97-AF65-F5344CB8AC3E}">
        <p14:creationId xmlns:p14="http://schemas.microsoft.com/office/powerpoint/2010/main" val="382182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477238" y="494116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800" b="1" u="sng" dirty="0"/>
              <a:t>TEŞEKKÜRLER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32E27B-47EA-461F-A9A4-6339C555A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4523176" cy="13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r>
              <a:rPr lang="tr-TR" b="1" u="sng" dirty="0"/>
              <a:t>DOZAJ NEDİR? </a:t>
            </a:r>
            <a:br>
              <a:rPr lang="tr-TR" b="1" u="sng" dirty="0"/>
            </a:br>
            <a:r>
              <a:rPr lang="tr-TR" b="1" u="sng" dirty="0"/>
              <a:t>DOZAJ POMPASI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852936"/>
            <a:ext cx="8229600" cy="9361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u="sng" dirty="0"/>
              <a:t>DOZAJ :</a:t>
            </a:r>
            <a:r>
              <a:rPr lang="tr-TR" sz="2400" dirty="0"/>
              <a:t> BİR BİLEŞİĞE YADA KARIŞIMA GİRECEK MADDE MİKTARINA DENİR.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7200" y="4243981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u="sng" dirty="0">
                <a:solidFill>
                  <a:schemeClr val="tx1"/>
                </a:solidFill>
                <a:latin typeface="+mn-lt"/>
              </a:rPr>
              <a:t>DOZAJ POMPASI :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HERHANGİ BİR AKIŞKANI BİR YERDEN BAŞKA BİR YERE DOZLAYAN MAKİNEDİR.</a:t>
            </a:r>
          </a:p>
        </p:txBody>
      </p:sp>
    </p:spTree>
    <p:extLst>
      <p:ext uri="{BB962C8B-B14F-4D97-AF65-F5344CB8AC3E}">
        <p14:creationId xmlns:p14="http://schemas.microsoft.com/office/powerpoint/2010/main" val="613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/>
          <a:lstStyle/>
          <a:p>
            <a:r>
              <a:rPr lang="tr-TR" b="1" u="sng" dirty="0"/>
              <a:t>NERELERDE KULLANILIR?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Yüzme Havuzları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Su &amp; </a:t>
            </a:r>
            <a:r>
              <a:rPr lang="tr-TR" sz="2800" dirty="0" err="1"/>
              <a:t>Atıksu</a:t>
            </a:r>
            <a:r>
              <a:rPr lang="tr-TR" sz="2800" dirty="0"/>
              <a:t> Arıtma Tesisleri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Kimya Sektöründe kimyasal dozaj pompası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Petrokimya Sektörü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Endüstriyel Tesisler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Gıda Sektörü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Maden Sektörü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Enerji Tesisleri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Tekstil Sektörü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/>
              <a:t>Hassas </a:t>
            </a:r>
            <a:r>
              <a:rPr lang="tr-TR" sz="2800" dirty="0" err="1"/>
              <a:t>Dozlamanın</a:t>
            </a:r>
            <a:r>
              <a:rPr lang="tr-TR" sz="2800" dirty="0"/>
              <a:t> önemli olduğu diğer tüm uygulamalar.</a:t>
            </a:r>
          </a:p>
        </p:txBody>
      </p:sp>
    </p:spTree>
    <p:extLst>
      <p:ext uri="{BB962C8B-B14F-4D97-AF65-F5344CB8AC3E}">
        <p14:creationId xmlns:p14="http://schemas.microsoft.com/office/powerpoint/2010/main" val="32395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Z:\yeni ORTAK\ÜRÜNLER\RESİMLER\ÜRÜN RESİMLERİ VERİTABANI\SPRING PUMPS\Spring-M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84" y="2149436"/>
            <a:ext cx="2970356" cy="38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r>
              <a:rPr lang="tr-TR" b="1" u="sng" dirty="0"/>
              <a:t>MOTORLU DOZAJ POMPASI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59832" y="4365104"/>
            <a:ext cx="1088604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600" dirty="0"/>
              <a:t>POMPA KAFASI</a:t>
            </a:r>
          </a:p>
          <a:p>
            <a:pPr lvl="1"/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084168" y="2015664"/>
            <a:ext cx="1152128" cy="289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1900" dirty="0">
                <a:solidFill>
                  <a:schemeClr val="tx1"/>
                </a:solidFill>
                <a:latin typeface="+mn-lt"/>
              </a:rPr>
              <a:t>MOTOR</a:t>
            </a:r>
            <a:r>
              <a:rPr lang="tr-TR" sz="1600" dirty="0"/>
              <a:t>  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55576" y="2060848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ADINI İÇİNDE  KULLANILAN TAHRİK PARÇASINDAN ALIR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pPr marL="0" indent="0">
              <a:buNone/>
            </a:pPr>
            <a:endParaRPr lang="tr-TR" sz="2000" dirty="0"/>
          </a:p>
          <a:p>
            <a:pPr lvl="1"/>
            <a:endParaRPr lang="tr-TR" sz="2000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64096" y="5276878"/>
            <a:ext cx="4392488" cy="798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+mn-lt"/>
              </a:rPr>
              <a:t>BU PARÇA ANA MEKANİZMAYI KONTROL EDER.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pPr lvl="1"/>
            <a:endParaRPr lang="tr-TR" sz="2000" dirty="0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3923928" y="4617132"/>
            <a:ext cx="10716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tr-TR" sz="4800" dirty="0"/>
              <a:t>KAFA YAPISI (HİDROLİK BÖLÜM)</a:t>
            </a:r>
          </a:p>
        </p:txBody>
      </p:sp>
      <p:sp>
        <p:nvSpPr>
          <p:cNvPr id="29" name="Rectangle 1029"/>
          <p:cNvSpPr txBox="1">
            <a:spLocks noChangeArrowheads="1"/>
          </p:cNvSpPr>
          <p:nvPr/>
        </p:nvSpPr>
        <p:spPr>
          <a:xfrm>
            <a:off x="3127375" y="4008438"/>
            <a:ext cx="2879725" cy="4524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609600" indent="-609600" algn="ctr">
              <a:buFont typeface="Wingdings" pitchFamily="2" charset="2"/>
              <a:buNone/>
            </a:pPr>
            <a:r>
              <a:rPr lang="tr-T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MEKANİK DİYAFRAMLI</a:t>
            </a:r>
            <a:endParaRPr lang="en-GB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Rectangle 1032"/>
          <p:cNvSpPr>
            <a:spLocks noChangeArrowheads="1"/>
          </p:cNvSpPr>
          <p:nvPr/>
        </p:nvSpPr>
        <p:spPr bwMode="auto">
          <a:xfrm>
            <a:off x="2732087" y="1701800"/>
            <a:ext cx="3670300" cy="428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PİSTONLU DOZAJ POMPASI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1033"/>
          <p:cNvSpPr>
            <a:spLocks noChangeArrowheads="1"/>
          </p:cNvSpPr>
          <p:nvPr/>
        </p:nvSpPr>
        <p:spPr bwMode="auto">
          <a:xfrm>
            <a:off x="2133600" y="2162175"/>
            <a:ext cx="486727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dirty="0"/>
              <a:t>STANDART OLARAK SS316 YADA PVC POMPA KAFASINA SAHİP PİSTONLU DOZAJ POMPALARI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dirty="0"/>
              <a:t>MODEL:  PS1 – PS2</a:t>
            </a:r>
            <a:endParaRPr lang="en-GB" dirty="0"/>
          </a:p>
        </p:txBody>
      </p:sp>
      <p:sp>
        <p:nvSpPr>
          <p:cNvPr id="32" name="Rectangle 1034"/>
          <p:cNvSpPr>
            <a:spLocks noChangeArrowheads="1"/>
          </p:cNvSpPr>
          <p:nvPr/>
        </p:nvSpPr>
        <p:spPr bwMode="auto">
          <a:xfrm>
            <a:off x="2070100" y="4711700"/>
            <a:ext cx="499268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dirty="0">
                <a:cs typeface="Times New Roman" pitchFamily="18" charset="0"/>
              </a:rPr>
              <a:t>DÜŞÜK BASINÇLI YÜKSEK KAPASİTELİ DOZAJ POMPASI PTFE DİYAFRAMLI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dirty="0">
                <a:cs typeface="Times New Roman" pitchFamily="18" charset="0"/>
              </a:rPr>
              <a:t>MODEL: MS1 – MSV</a:t>
            </a:r>
            <a:endParaRPr lang="it-IT" dirty="0">
              <a:cs typeface="Times New Roman" pitchFamily="18" charset="0"/>
            </a:endParaRPr>
          </a:p>
        </p:txBody>
      </p:sp>
      <p:pic>
        <p:nvPicPr>
          <p:cNvPr id="33" name="Picture 1035" descr="Spring IT(042)_Pagina_04_Immagine_000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14438"/>
            <a:ext cx="1711325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36" descr="Spring IT(042)_Pagina_06_Immagine_000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906838"/>
            <a:ext cx="1746250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38" descr="sez testa membrana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117975"/>
            <a:ext cx="1019175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1039"/>
          <p:cNvSpPr>
            <a:spLocks noChangeArrowheads="1"/>
          </p:cNvSpPr>
          <p:nvPr/>
        </p:nvSpPr>
        <p:spPr bwMode="auto">
          <a:xfrm>
            <a:off x="463550" y="4046538"/>
            <a:ext cx="1490663" cy="209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37" name="Picture 1041" descr="sez testa pistone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449388"/>
            <a:ext cx="11017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1042"/>
          <p:cNvSpPr>
            <a:spLocks noChangeArrowheads="1"/>
          </p:cNvSpPr>
          <p:nvPr/>
        </p:nvSpPr>
        <p:spPr bwMode="auto">
          <a:xfrm>
            <a:off x="7278688" y="1349375"/>
            <a:ext cx="1414462" cy="2066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tr-TR" sz="4800" dirty="0"/>
              <a:t>KAFA YAPISI (HİDROLİK BÖLÜM)</a:t>
            </a:r>
          </a:p>
        </p:txBody>
      </p:sp>
      <p:pic>
        <p:nvPicPr>
          <p:cNvPr id="13" name="Picture 1038" descr="sez testa membrana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5403"/>
            <a:ext cx="2477343" cy="47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41" descr="sez testa pistone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69065"/>
            <a:ext cx="2339781" cy="40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33"/>
          <p:cNvSpPr>
            <a:spLocks noChangeArrowheads="1"/>
          </p:cNvSpPr>
          <p:nvPr/>
        </p:nvSpPr>
        <p:spPr bwMode="auto">
          <a:xfrm>
            <a:off x="6242833" y="873245"/>
            <a:ext cx="10112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b="1" dirty="0"/>
              <a:t>PİSTON</a:t>
            </a:r>
            <a:endParaRPr lang="en-GB" b="1" dirty="0"/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3707904" y="3302370"/>
            <a:ext cx="1512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b="1" dirty="0"/>
              <a:t>ÇEKVALFLER</a:t>
            </a:r>
            <a:endParaRPr lang="en-GB" b="1" dirty="0"/>
          </a:p>
        </p:txBody>
      </p:sp>
      <p:cxnSp>
        <p:nvCxnSpPr>
          <p:cNvPr id="9" name="Düz Ok Bağlayıcısı 8"/>
          <p:cNvCxnSpPr>
            <a:stCxn id="21" idx="1"/>
          </p:cNvCxnSpPr>
          <p:nvPr/>
        </p:nvCxnSpPr>
        <p:spPr>
          <a:xfrm flipH="1" flipV="1">
            <a:off x="1850232" y="1772818"/>
            <a:ext cx="1857672" cy="171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21" idx="1"/>
          </p:cNvCxnSpPr>
          <p:nvPr/>
        </p:nvCxnSpPr>
        <p:spPr>
          <a:xfrm flipH="1">
            <a:off x="1691680" y="3487036"/>
            <a:ext cx="2016224" cy="1670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21" idx="3"/>
          </p:cNvCxnSpPr>
          <p:nvPr/>
        </p:nvCxnSpPr>
        <p:spPr>
          <a:xfrm flipV="1">
            <a:off x="5220072" y="2132858"/>
            <a:ext cx="1152128" cy="1354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21" idx="3"/>
          </p:cNvCxnSpPr>
          <p:nvPr/>
        </p:nvCxnSpPr>
        <p:spPr>
          <a:xfrm>
            <a:off x="5220072" y="3487036"/>
            <a:ext cx="1152128" cy="1454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irsek Bağlayıcısı 26"/>
          <p:cNvCxnSpPr/>
          <p:nvPr/>
        </p:nvCxnSpPr>
        <p:spPr>
          <a:xfrm>
            <a:off x="7530687" y="1060737"/>
            <a:ext cx="630308" cy="20802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1033"/>
          <p:cNvSpPr>
            <a:spLocks noChangeArrowheads="1"/>
          </p:cNvSpPr>
          <p:nvPr/>
        </p:nvSpPr>
        <p:spPr bwMode="auto">
          <a:xfrm>
            <a:off x="2224804" y="873245"/>
            <a:ext cx="1483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b="1" dirty="0"/>
              <a:t>DİYAFRAM</a:t>
            </a:r>
            <a:endParaRPr lang="en-GB" b="1" dirty="0"/>
          </a:p>
        </p:txBody>
      </p:sp>
      <p:cxnSp>
        <p:nvCxnSpPr>
          <p:cNvPr id="64" name="Düz Ok Bağlayıcısı 63"/>
          <p:cNvCxnSpPr/>
          <p:nvPr/>
        </p:nvCxnSpPr>
        <p:spPr>
          <a:xfrm flipH="1">
            <a:off x="1475656" y="1245403"/>
            <a:ext cx="1490697" cy="1895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1033"/>
          <p:cNvSpPr>
            <a:spLocks noChangeArrowheads="1"/>
          </p:cNvSpPr>
          <p:nvPr/>
        </p:nvSpPr>
        <p:spPr bwMode="auto">
          <a:xfrm>
            <a:off x="3706213" y="5368951"/>
            <a:ext cx="1512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b="1" dirty="0"/>
              <a:t>POMPA KAFASI</a:t>
            </a:r>
            <a:endParaRPr lang="en-GB" b="1" dirty="0"/>
          </a:p>
        </p:txBody>
      </p:sp>
      <p:cxnSp>
        <p:nvCxnSpPr>
          <p:cNvPr id="67" name="Düz Ok Bağlayıcısı 66"/>
          <p:cNvCxnSpPr>
            <a:stCxn id="65" idx="1"/>
          </p:cNvCxnSpPr>
          <p:nvPr/>
        </p:nvCxnSpPr>
        <p:spPr>
          <a:xfrm flipH="1" flipV="1">
            <a:off x="2555776" y="4941168"/>
            <a:ext cx="1150437" cy="750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Düz Ok Bağlayıcısı 68"/>
          <p:cNvCxnSpPr>
            <a:stCxn id="65" idx="3"/>
          </p:cNvCxnSpPr>
          <p:nvPr/>
        </p:nvCxnSpPr>
        <p:spPr>
          <a:xfrm flipV="1">
            <a:off x="5218381" y="4322114"/>
            <a:ext cx="1009803" cy="1370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1033"/>
          <p:cNvSpPr>
            <a:spLocks noChangeArrowheads="1"/>
          </p:cNvSpPr>
          <p:nvPr/>
        </p:nvSpPr>
        <p:spPr bwMode="auto">
          <a:xfrm>
            <a:off x="1187624" y="6015282"/>
            <a:ext cx="1512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b="1" dirty="0"/>
              <a:t>MEKANİK DİYAFRAMLI </a:t>
            </a:r>
            <a:endParaRPr lang="en-GB" b="1" dirty="0"/>
          </a:p>
        </p:txBody>
      </p:sp>
      <p:sp>
        <p:nvSpPr>
          <p:cNvPr id="71" name="Rectangle 1033"/>
          <p:cNvSpPr>
            <a:spLocks noChangeArrowheads="1"/>
          </p:cNvSpPr>
          <p:nvPr/>
        </p:nvSpPr>
        <p:spPr bwMode="auto">
          <a:xfrm>
            <a:off x="6242833" y="6015282"/>
            <a:ext cx="1512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tr-TR" b="1" dirty="0"/>
              <a:t>PİSTONLU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94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62" grpId="0"/>
      <p:bldP spid="65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dirty="0"/>
              <a:t>MOTORLU DOZAJ POMPASI ÇEŞİTLERİ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5191" y="1818114"/>
            <a:ext cx="1594520" cy="43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/>
              <a:t>MSV SERİSİ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563888" y="1764662"/>
            <a:ext cx="159452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b="1" dirty="0">
                <a:solidFill>
                  <a:schemeClr val="tx1"/>
                </a:solidFill>
                <a:latin typeface="+mn-lt"/>
              </a:rPr>
              <a:t>MS1 SERİSİ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5940152" y="1782027"/>
            <a:ext cx="2232248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b="1" dirty="0">
                <a:solidFill>
                  <a:schemeClr val="tx1"/>
                </a:solidFill>
                <a:latin typeface="+mn-lt"/>
              </a:rPr>
              <a:t>PİSTONLU SERİSİ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0293483-C7CE-4281-AA07-A6C048AAB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4" y="2250161"/>
            <a:ext cx="1577263" cy="29804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D93DF19-DFA1-49D3-8546-0A0AAAECF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14074"/>
            <a:ext cx="3154694" cy="386104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CBDF448-1F54-4CC2-8BC5-6FC57F0943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31" y="1980685"/>
            <a:ext cx="3182461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dirty="0"/>
              <a:t>MOTORLU DOZAJ POMPASI ÇEŞİTLERİ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0528" y="1437083"/>
            <a:ext cx="1594520" cy="43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+mn-lt"/>
              </a:rPr>
              <a:t>MSV SERİSİ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95288" y="2146946"/>
            <a:ext cx="6480968" cy="2218158"/>
            <a:chOff x="-3" y="-3"/>
            <a:chExt cx="2357" cy="2886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0" y="0"/>
              <a:ext cx="2351" cy="2880"/>
              <a:chOff x="0" y="0"/>
              <a:chExt cx="2351" cy="2880"/>
            </a:xfrm>
          </p:grpSpPr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2351" cy="384"/>
                <a:chOff x="0" y="0"/>
                <a:chExt cx="2351" cy="384"/>
              </a:xfrm>
            </p:grpSpPr>
            <p:sp>
              <p:nvSpPr>
                <p:cNvPr id="49" name="Rectangle 6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2295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tr-TR" dirty="0">
                      <a:cs typeface="Times New Roman" pitchFamily="18" charset="0"/>
                    </a:rPr>
                    <a:t>ÖZELLİKLER</a:t>
                  </a:r>
                  <a:endParaRPr lang="en-US" dirty="0">
                    <a:cs typeface="Times New Roman" pitchFamily="18" charset="0"/>
                  </a:endParaRPr>
                </a:p>
              </p:txBody>
            </p:sp>
            <p:sp>
              <p:nvSpPr>
                <p:cNvPr id="50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5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Group 8"/>
              <p:cNvGrpSpPr>
                <a:grpSpLocks/>
              </p:cNvGrpSpPr>
              <p:nvPr/>
            </p:nvGrpSpPr>
            <p:grpSpPr bwMode="auto">
              <a:xfrm>
                <a:off x="0" y="384"/>
                <a:ext cx="764" cy="480"/>
                <a:chOff x="0" y="384"/>
                <a:chExt cx="764" cy="480"/>
              </a:xfrm>
            </p:grpSpPr>
            <p:sp>
              <p:nvSpPr>
                <p:cNvPr id="47" name="Rectangle 9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70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tr-TR" b="0" dirty="0">
                      <a:cs typeface="Arial" charset="0"/>
                    </a:rPr>
                    <a:t>DOZAJ KAPASİTESİ</a:t>
                  </a:r>
                  <a:r>
                    <a:rPr lang="en-US" b="0" dirty="0">
                      <a:solidFill>
                        <a:schemeClr val="bg1">
                          <a:lumMod val="50000"/>
                        </a:schemeClr>
                      </a:solidFill>
                      <a:cs typeface="Arial" charset="0"/>
                    </a:rPr>
                    <a:t>:</a:t>
                  </a:r>
                  <a:endParaRPr lang="en-US" b="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6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764" y="384"/>
                <a:ext cx="1587" cy="480"/>
                <a:chOff x="764" y="384"/>
                <a:chExt cx="1587" cy="480"/>
              </a:xfrm>
            </p:grpSpPr>
            <p:sp>
              <p:nvSpPr>
                <p:cNvPr id="45" name="Rectangle 12"/>
                <p:cNvSpPr>
                  <a:spLocks noChangeArrowheads="1"/>
                </p:cNvSpPr>
                <p:nvPr/>
              </p:nvSpPr>
              <p:spPr bwMode="auto">
                <a:xfrm>
                  <a:off x="792" y="384"/>
                  <a:ext cx="153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1</a:t>
                  </a:r>
                  <a:r>
                    <a:rPr lang="tr-TR" b="0" dirty="0">
                      <a:cs typeface="Arial" charset="0"/>
                    </a:rPr>
                    <a:t>0</a:t>
                  </a:r>
                  <a:r>
                    <a:rPr lang="en-US" b="0" dirty="0">
                      <a:cs typeface="Arial" charset="0"/>
                    </a:rPr>
                    <a:t> </a:t>
                  </a:r>
                  <a:r>
                    <a:rPr lang="tr-TR" b="0" dirty="0">
                      <a:cs typeface="Arial" charset="0"/>
                    </a:rPr>
                    <a:t>…</a:t>
                  </a:r>
                  <a:r>
                    <a:rPr lang="en-US" b="0" dirty="0">
                      <a:cs typeface="Arial" charset="0"/>
                    </a:rPr>
                    <a:t> </a:t>
                  </a:r>
                  <a:r>
                    <a:rPr lang="tr-TR" dirty="0">
                      <a:cs typeface="Arial" charset="0"/>
                    </a:rPr>
                    <a:t>120</a:t>
                  </a:r>
                  <a:r>
                    <a:rPr lang="en-US" b="0" dirty="0">
                      <a:cs typeface="Arial" charset="0"/>
                    </a:rPr>
                    <a:t> L/h</a:t>
                  </a:r>
                  <a:endParaRPr lang="en-US" b="0" dirty="0"/>
                </a:p>
              </p:txBody>
            </p:sp>
            <p:sp>
              <p:nvSpPr>
                <p:cNvPr id="46" name="Rectangle 13"/>
                <p:cNvSpPr>
                  <a:spLocks noChangeArrowheads="1"/>
                </p:cNvSpPr>
                <p:nvPr/>
              </p:nvSpPr>
              <p:spPr bwMode="auto">
                <a:xfrm>
                  <a:off x="764" y="384"/>
                  <a:ext cx="15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0" y="822"/>
                <a:ext cx="764" cy="426"/>
                <a:chOff x="0" y="822"/>
                <a:chExt cx="764" cy="426"/>
              </a:xfrm>
            </p:grpSpPr>
            <p:sp>
              <p:nvSpPr>
                <p:cNvPr id="43" name="Rectangle 15"/>
                <p:cNvSpPr>
                  <a:spLocks noChangeArrowheads="1"/>
                </p:cNvSpPr>
                <p:nvPr/>
              </p:nvSpPr>
              <p:spPr bwMode="auto">
                <a:xfrm>
                  <a:off x="28" y="822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tr-TR" b="0" dirty="0">
                      <a:cs typeface="Arial" charset="0"/>
                    </a:rPr>
                    <a:t>MAX BASINÇ</a:t>
                  </a:r>
                  <a:r>
                    <a:rPr lang="en-US" b="0" dirty="0">
                      <a:cs typeface="Arial" charset="0"/>
                    </a:rPr>
                    <a:t>:</a:t>
                  </a:r>
                  <a:endParaRPr lang="en-US" b="0" dirty="0"/>
                </a:p>
              </p:txBody>
            </p:sp>
            <p:sp>
              <p:nvSpPr>
                <p:cNvPr id="44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>
                <a:off x="764" y="864"/>
                <a:ext cx="1587" cy="384"/>
                <a:chOff x="764" y="864"/>
                <a:chExt cx="1587" cy="384"/>
              </a:xfrm>
            </p:grpSpPr>
            <p:sp>
              <p:nvSpPr>
                <p:cNvPr id="41" name="Rectangle 18"/>
                <p:cNvSpPr>
                  <a:spLocks noChangeArrowheads="1"/>
                </p:cNvSpPr>
                <p:nvPr/>
              </p:nvSpPr>
              <p:spPr bwMode="auto">
                <a:xfrm>
                  <a:off x="792" y="864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/>
                  <a:r>
                    <a:rPr lang="tr-TR" b="0" dirty="0">
                      <a:cs typeface="Arial" charset="0"/>
                    </a:rPr>
                    <a:t>3-</a:t>
                  </a:r>
                  <a:r>
                    <a:rPr lang="en-US" b="0" dirty="0">
                      <a:cs typeface="Arial" charset="0"/>
                    </a:rPr>
                    <a:t>5 BAR</a:t>
                  </a:r>
                  <a:endParaRPr lang="en-US" b="0" dirty="0"/>
                </a:p>
              </p:txBody>
            </p:sp>
            <p:sp>
              <p:nvSpPr>
                <p:cNvPr id="42" name="Rectangle 19"/>
                <p:cNvSpPr>
                  <a:spLocks noChangeArrowheads="1"/>
                </p:cNvSpPr>
                <p:nvPr/>
              </p:nvSpPr>
              <p:spPr bwMode="auto">
                <a:xfrm>
                  <a:off x="764" y="864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" name="Group 20"/>
              <p:cNvGrpSpPr>
                <a:grpSpLocks/>
              </p:cNvGrpSpPr>
              <p:nvPr/>
            </p:nvGrpSpPr>
            <p:grpSpPr bwMode="auto">
              <a:xfrm>
                <a:off x="0" y="1248"/>
                <a:ext cx="764" cy="384"/>
                <a:chOff x="0" y="1248"/>
                <a:chExt cx="764" cy="384"/>
              </a:xfrm>
            </p:grpSpPr>
            <p:sp>
              <p:nvSpPr>
                <p:cNvPr id="39" name="Rectangle 21"/>
                <p:cNvSpPr>
                  <a:spLocks noChangeArrowheads="1"/>
                </p:cNvSpPr>
                <p:nvPr/>
              </p:nvSpPr>
              <p:spPr bwMode="auto">
                <a:xfrm>
                  <a:off x="28" y="1248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n-US" b="0" dirty="0">
                      <a:cs typeface="Arial" charset="0"/>
                    </a:rPr>
                    <a:t>S</a:t>
                  </a:r>
                  <a:r>
                    <a:rPr lang="tr-TR" b="0" dirty="0">
                      <a:cs typeface="Arial" charset="0"/>
                    </a:rPr>
                    <a:t>TROKES</a:t>
                  </a:r>
                  <a:r>
                    <a:rPr lang="en-US" b="0" dirty="0">
                      <a:cs typeface="Arial" charset="0"/>
                    </a:rPr>
                    <a:t>/</a:t>
                  </a:r>
                  <a:r>
                    <a:rPr lang="tr-TR" b="0" dirty="0">
                      <a:cs typeface="Arial" charset="0"/>
                    </a:rPr>
                    <a:t>MIN</a:t>
                  </a:r>
                  <a:r>
                    <a:rPr lang="en-US" b="0" dirty="0">
                      <a:cs typeface="Arial" charset="0"/>
                    </a:rPr>
                    <a:t>:</a:t>
                  </a:r>
                </a:p>
              </p:txBody>
            </p:sp>
            <p:sp>
              <p:nvSpPr>
                <p:cNvPr id="40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1248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764" y="1248"/>
                <a:ext cx="1587" cy="384"/>
                <a:chOff x="764" y="1248"/>
                <a:chExt cx="1587" cy="384"/>
              </a:xfrm>
            </p:grpSpPr>
            <p:sp>
              <p:nvSpPr>
                <p:cNvPr id="37" name="Rectangle 24"/>
                <p:cNvSpPr>
                  <a:spLocks noChangeArrowheads="1"/>
                </p:cNvSpPr>
                <p:nvPr/>
              </p:nvSpPr>
              <p:spPr bwMode="auto">
                <a:xfrm>
                  <a:off x="792" y="1248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tr-TR" dirty="0">
                      <a:cs typeface="Arial" charset="0"/>
                    </a:rPr>
                    <a:t>26</a:t>
                  </a:r>
                  <a:r>
                    <a:rPr lang="en-US" b="0" dirty="0">
                      <a:cs typeface="Arial" charset="0"/>
                    </a:rPr>
                    <a:t> • </a:t>
                  </a:r>
                  <a:r>
                    <a:rPr lang="tr-TR" dirty="0">
                      <a:cs typeface="Arial" charset="0"/>
                    </a:rPr>
                    <a:t>43</a:t>
                  </a:r>
                  <a:r>
                    <a:rPr lang="en-US" b="0" dirty="0">
                      <a:cs typeface="Arial" charset="0"/>
                    </a:rPr>
                    <a:t> • 8</a:t>
                  </a:r>
                  <a:r>
                    <a:rPr lang="tr-TR" b="0" dirty="0">
                      <a:cs typeface="Arial" charset="0"/>
                    </a:rPr>
                    <a:t>3</a:t>
                  </a:r>
                  <a:r>
                    <a:rPr lang="en-US" b="0" dirty="0">
                      <a:cs typeface="Arial" charset="0"/>
                    </a:rPr>
                    <a:t> • </a:t>
                  </a:r>
                  <a:r>
                    <a:rPr lang="tr-TR" dirty="0">
                      <a:cs typeface="Arial" charset="0"/>
                    </a:rPr>
                    <a:t>144</a:t>
                  </a:r>
                  <a:endParaRPr lang="en-US" b="0" dirty="0">
                    <a:cs typeface="Arial" charset="0"/>
                  </a:endParaRPr>
                </a:p>
              </p:txBody>
            </p:sp>
            <p:sp>
              <p:nvSpPr>
                <p:cNvPr id="38" name="Rectangle 25"/>
                <p:cNvSpPr>
                  <a:spLocks noChangeArrowheads="1"/>
                </p:cNvSpPr>
                <p:nvPr/>
              </p:nvSpPr>
              <p:spPr bwMode="auto">
                <a:xfrm>
                  <a:off x="764" y="1248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9" name="Group 26"/>
              <p:cNvGrpSpPr>
                <a:grpSpLocks/>
              </p:cNvGrpSpPr>
              <p:nvPr/>
            </p:nvGrpSpPr>
            <p:grpSpPr bwMode="auto">
              <a:xfrm>
                <a:off x="0" y="1632"/>
                <a:ext cx="764" cy="480"/>
                <a:chOff x="0" y="1632"/>
                <a:chExt cx="764" cy="480"/>
              </a:xfrm>
            </p:grpSpPr>
            <p:sp>
              <p:nvSpPr>
                <p:cNvPr id="35" name="Rectangle 27"/>
                <p:cNvSpPr>
                  <a:spLocks noChangeArrowheads="1"/>
                </p:cNvSpPr>
                <p:nvPr/>
              </p:nvSpPr>
              <p:spPr bwMode="auto">
                <a:xfrm>
                  <a:off x="28" y="1632"/>
                  <a:ext cx="70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tr-TR" dirty="0">
                      <a:cs typeface="Arial" charset="0"/>
                    </a:rPr>
                    <a:t>DİYAFRAM ÇAPI</a:t>
                  </a:r>
                  <a:r>
                    <a:rPr lang="en-US" b="0" dirty="0">
                      <a:cs typeface="Arial" charset="0"/>
                    </a:rPr>
                    <a:t>:</a:t>
                  </a:r>
                </a:p>
              </p:txBody>
            </p:sp>
            <p:sp>
              <p:nvSpPr>
                <p:cNvPr id="36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632"/>
                  <a:ext cx="76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0" name="Group 29"/>
              <p:cNvGrpSpPr>
                <a:grpSpLocks/>
              </p:cNvGrpSpPr>
              <p:nvPr/>
            </p:nvGrpSpPr>
            <p:grpSpPr bwMode="auto">
              <a:xfrm>
                <a:off x="764" y="1632"/>
                <a:ext cx="1587" cy="480"/>
                <a:chOff x="764" y="1632"/>
                <a:chExt cx="1587" cy="480"/>
              </a:xfrm>
            </p:grpSpPr>
            <p:sp>
              <p:nvSpPr>
                <p:cNvPr id="33" name="Rectangle 30"/>
                <p:cNvSpPr>
                  <a:spLocks noChangeArrowheads="1"/>
                </p:cNvSpPr>
                <p:nvPr/>
              </p:nvSpPr>
              <p:spPr bwMode="auto">
                <a:xfrm>
                  <a:off x="792" y="1632"/>
                  <a:ext cx="153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50 mm</a:t>
                  </a:r>
                  <a:endParaRPr lang="en-US" b="0" dirty="0"/>
                </a:p>
              </p:txBody>
            </p:sp>
            <p:sp>
              <p:nvSpPr>
                <p:cNvPr id="34" name="Rectangle 31"/>
                <p:cNvSpPr>
                  <a:spLocks noChangeArrowheads="1"/>
                </p:cNvSpPr>
                <p:nvPr/>
              </p:nvSpPr>
              <p:spPr bwMode="auto">
                <a:xfrm>
                  <a:off x="764" y="1632"/>
                  <a:ext cx="158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32"/>
              <p:cNvGrpSpPr>
                <a:grpSpLocks/>
              </p:cNvGrpSpPr>
              <p:nvPr/>
            </p:nvGrpSpPr>
            <p:grpSpPr bwMode="auto">
              <a:xfrm>
                <a:off x="0" y="2112"/>
                <a:ext cx="764" cy="384"/>
                <a:chOff x="0" y="2112"/>
                <a:chExt cx="764" cy="384"/>
              </a:xfrm>
            </p:grpSpPr>
            <p:sp>
              <p:nvSpPr>
                <p:cNvPr id="31" name="Rectangle 33"/>
                <p:cNvSpPr>
                  <a:spLocks noChangeArrowheads="1"/>
                </p:cNvSpPr>
                <p:nvPr/>
              </p:nvSpPr>
              <p:spPr bwMode="auto">
                <a:xfrm>
                  <a:off x="28" y="2112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tr-TR" b="0" dirty="0">
                      <a:cs typeface="Arial" charset="0"/>
                    </a:rPr>
                    <a:t>MOTOR</a:t>
                  </a:r>
                  <a:r>
                    <a:rPr lang="en-US" b="0" dirty="0">
                      <a:cs typeface="Arial" charset="0"/>
                    </a:rPr>
                    <a:t>:</a:t>
                  </a:r>
                  <a:endParaRPr lang="en-US" b="0" dirty="0"/>
                </a:p>
              </p:txBody>
            </p:sp>
            <p:sp>
              <p:nvSpPr>
                <p:cNvPr id="32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112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Group 35"/>
              <p:cNvGrpSpPr>
                <a:grpSpLocks/>
              </p:cNvGrpSpPr>
              <p:nvPr/>
            </p:nvGrpSpPr>
            <p:grpSpPr bwMode="auto">
              <a:xfrm>
                <a:off x="764" y="2112"/>
                <a:ext cx="1587" cy="384"/>
                <a:chOff x="764" y="2112"/>
                <a:chExt cx="1587" cy="384"/>
              </a:xfrm>
            </p:grpSpPr>
            <p:sp>
              <p:nvSpPr>
                <p:cNvPr id="29" name="Rectangle 36"/>
                <p:cNvSpPr>
                  <a:spLocks noChangeArrowheads="1"/>
                </p:cNvSpPr>
                <p:nvPr/>
              </p:nvSpPr>
              <p:spPr bwMode="auto">
                <a:xfrm>
                  <a:off x="792" y="2112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Standard 0,0</a:t>
                  </a:r>
                  <a:r>
                    <a:rPr lang="tr-TR" b="0" dirty="0">
                      <a:cs typeface="Arial" charset="0"/>
                    </a:rPr>
                    <a:t>6</a:t>
                  </a:r>
                  <a:r>
                    <a:rPr lang="en-US" b="0" dirty="0">
                      <a:cs typeface="Arial" charset="0"/>
                    </a:rPr>
                    <a:t> Kw IP 55</a:t>
                  </a:r>
                </a:p>
              </p:txBody>
            </p:sp>
            <p:sp>
              <p:nvSpPr>
                <p:cNvPr id="30" name="Rectangle 37"/>
                <p:cNvSpPr>
                  <a:spLocks noChangeArrowheads="1"/>
                </p:cNvSpPr>
                <p:nvPr/>
              </p:nvSpPr>
              <p:spPr bwMode="auto">
                <a:xfrm>
                  <a:off x="764" y="2112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Group 38"/>
              <p:cNvGrpSpPr>
                <a:grpSpLocks/>
              </p:cNvGrpSpPr>
              <p:nvPr/>
            </p:nvGrpSpPr>
            <p:grpSpPr bwMode="auto">
              <a:xfrm>
                <a:off x="0" y="2496"/>
                <a:ext cx="764" cy="384"/>
                <a:chOff x="0" y="2496"/>
                <a:chExt cx="764" cy="384"/>
              </a:xfrm>
            </p:grpSpPr>
            <p:sp>
              <p:nvSpPr>
                <p:cNvPr id="27" name="Rectangle 39"/>
                <p:cNvSpPr>
                  <a:spLocks noChangeArrowheads="1"/>
                </p:cNvSpPr>
                <p:nvPr/>
              </p:nvSpPr>
              <p:spPr bwMode="auto">
                <a:xfrm>
                  <a:off x="28" y="2496"/>
                  <a:ext cx="70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l"/>
                  <a:r>
                    <a:rPr lang="tr-TR" sz="1600" b="0" dirty="0">
                      <a:cs typeface="Arial" charset="0"/>
                    </a:rPr>
                    <a:t>STROKE UZUNLUĞU</a:t>
                  </a:r>
                  <a:r>
                    <a:rPr lang="en-US" sz="1600" b="0" dirty="0">
                      <a:cs typeface="Arial" charset="0"/>
                    </a:rPr>
                    <a:t>:</a:t>
                  </a:r>
                </a:p>
              </p:txBody>
            </p:sp>
            <p:sp>
              <p:nvSpPr>
                <p:cNvPr id="28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2496"/>
                  <a:ext cx="76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41"/>
              <p:cNvGrpSpPr>
                <a:grpSpLocks/>
              </p:cNvGrpSpPr>
              <p:nvPr/>
            </p:nvGrpSpPr>
            <p:grpSpPr bwMode="auto">
              <a:xfrm>
                <a:off x="764" y="2496"/>
                <a:ext cx="1587" cy="384"/>
                <a:chOff x="764" y="2496"/>
                <a:chExt cx="1587" cy="384"/>
              </a:xfrm>
            </p:grpSpPr>
            <p:sp>
              <p:nvSpPr>
                <p:cNvPr id="25" name="Rectangle 42"/>
                <p:cNvSpPr>
                  <a:spLocks noChangeArrowheads="1"/>
                </p:cNvSpPr>
                <p:nvPr/>
              </p:nvSpPr>
              <p:spPr bwMode="auto">
                <a:xfrm>
                  <a:off x="792" y="2496"/>
                  <a:ext cx="1531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r"/>
                  <a:r>
                    <a:rPr lang="en-US" b="0" dirty="0">
                      <a:cs typeface="Arial" charset="0"/>
                    </a:rPr>
                    <a:t>5 mm</a:t>
                  </a:r>
                </a:p>
              </p:txBody>
            </p:sp>
            <p:sp>
              <p:nvSpPr>
                <p:cNvPr id="26" name="Rectangle 43"/>
                <p:cNvSpPr>
                  <a:spLocks noChangeArrowheads="1"/>
                </p:cNvSpPr>
                <p:nvPr/>
              </p:nvSpPr>
              <p:spPr bwMode="auto">
                <a:xfrm>
                  <a:off x="764" y="2496"/>
                  <a:ext cx="158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-3" y="-3"/>
              <a:ext cx="2357" cy="288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46"/>
          <p:cNvGrpSpPr>
            <a:grpSpLocks/>
          </p:cNvGrpSpPr>
          <p:nvPr/>
        </p:nvGrpSpPr>
        <p:grpSpPr bwMode="auto">
          <a:xfrm>
            <a:off x="395536" y="4394348"/>
            <a:ext cx="4851496" cy="2058988"/>
            <a:chOff x="0" y="0"/>
            <a:chExt cx="2232" cy="2015"/>
          </a:xfrm>
        </p:grpSpPr>
        <p:grpSp>
          <p:nvGrpSpPr>
            <p:cNvPr id="52" name="Group 47"/>
            <p:cNvGrpSpPr>
              <a:grpSpLocks/>
            </p:cNvGrpSpPr>
            <p:nvPr/>
          </p:nvGrpSpPr>
          <p:grpSpPr bwMode="auto">
            <a:xfrm>
              <a:off x="0" y="0"/>
              <a:ext cx="1124" cy="403"/>
              <a:chOff x="0" y="0"/>
              <a:chExt cx="1124" cy="403"/>
            </a:xfrm>
          </p:grpSpPr>
          <p:sp>
            <p:nvSpPr>
              <p:cNvPr id="110" name="Rectangle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2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 b="1" i="1" dirty="0">
                    <a:cs typeface="Arial" charset="0"/>
                  </a:rPr>
                  <a:t>Materials</a:t>
                </a:r>
                <a:endParaRPr lang="en-US" sz="2400" b="1" dirty="0"/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2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3" name="Group 50"/>
            <p:cNvGrpSpPr>
              <a:grpSpLocks/>
            </p:cNvGrpSpPr>
            <p:nvPr/>
          </p:nvGrpSpPr>
          <p:grpSpPr bwMode="auto">
            <a:xfrm>
              <a:off x="1124" y="0"/>
              <a:ext cx="580" cy="403"/>
              <a:chOff x="1124" y="0"/>
              <a:chExt cx="580" cy="403"/>
            </a:xfrm>
          </p:grpSpPr>
          <p:sp>
            <p:nvSpPr>
              <p:cNvPr id="108" name="Rectangle 51"/>
              <p:cNvSpPr>
                <a:spLocks noChangeArrowheads="1"/>
              </p:cNvSpPr>
              <p:nvPr/>
            </p:nvSpPr>
            <p:spPr bwMode="auto">
              <a:xfrm>
                <a:off x="1124" y="0"/>
                <a:ext cx="58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 dirty="0">
                    <a:cs typeface="Arial" charset="0"/>
                  </a:rPr>
                  <a:t>21</a:t>
                </a:r>
                <a:endParaRPr lang="en-US" sz="2400" b="0" dirty="0"/>
              </a:p>
            </p:txBody>
          </p:sp>
          <p:sp>
            <p:nvSpPr>
              <p:cNvPr id="109" name="Rectangle 52"/>
              <p:cNvSpPr>
                <a:spLocks noChangeArrowheads="1"/>
              </p:cNvSpPr>
              <p:nvPr/>
            </p:nvSpPr>
            <p:spPr bwMode="auto">
              <a:xfrm>
                <a:off x="1124" y="0"/>
                <a:ext cx="58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1704" y="0"/>
              <a:ext cx="528" cy="403"/>
              <a:chOff x="1704" y="0"/>
              <a:chExt cx="528" cy="403"/>
            </a:xfrm>
          </p:grpSpPr>
          <p:sp>
            <p:nvSpPr>
              <p:cNvPr id="106" name="Rectangle 54"/>
              <p:cNvSpPr>
                <a:spLocks noChangeArrowheads="1"/>
              </p:cNvSpPr>
              <p:nvPr/>
            </p:nvSpPr>
            <p:spPr bwMode="auto">
              <a:xfrm>
                <a:off x="1704" y="0"/>
                <a:ext cx="528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tr-TR" dirty="0">
                    <a:cs typeface="Arial" charset="0"/>
                  </a:rPr>
                  <a:t>4</a:t>
                </a:r>
                <a:r>
                  <a:rPr lang="en-US" dirty="0">
                    <a:cs typeface="Arial" charset="0"/>
                  </a:rPr>
                  <a:t>1</a:t>
                </a:r>
                <a:endParaRPr lang="en-US" sz="2400" b="0" dirty="0"/>
              </a:p>
            </p:txBody>
          </p:sp>
          <p:sp>
            <p:nvSpPr>
              <p:cNvPr id="107" name="Rectangle 55"/>
              <p:cNvSpPr>
                <a:spLocks noChangeArrowheads="1"/>
              </p:cNvSpPr>
              <p:nvPr/>
            </p:nvSpPr>
            <p:spPr bwMode="auto">
              <a:xfrm>
                <a:off x="1704" y="0"/>
                <a:ext cx="52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6" name="Group 59"/>
            <p:cNvGrpSpPr>
              <a:grpSpLocks/>
            </p:cNvGrpSpPr>
            <p:nvPr/>
          </p:nvGrpSpPr>
          <p:grpSpPr bwMode="auto">
            <a:xfrm>
              <a:off x="0" y="403"/>
              <a:ext cx="1124" cy="403"/>
              <a:chOff x="0" y="403"/>
              <a:chExt cx="1124" cy="403"/>
            </a:xfrm>
          </p:grpSpPr>
          <p:sp>
            <p:nvSpPr>
              <p:cNvPr id="102" name="Rectangle 60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112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/>
                <a:r>
                  <a:rPr lang="en-US" dirty="0">
                    <a:cs typeface="Arial" charset="0"/>
                  </a:rPr>
                  <a:t>PUMP HEAD</a:t>
                </a:r>
              </a:p>
            </p:txBody>
          </p:sp>
          <p:sp>
            <p:nvSpPr>
              <p:cNvPr id="103" name="Rectangle 61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112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7" name="Group 62"/>
            <p:cNvGrpSpPr>
              <a:grpSpLocks/>
            </p:cNvGrpSpPr>
            <p:nvPr/>
          </p:nvGrpSpPr>
          <p:grpSpPr bwMode="auto">
            <a:xfrm>
              <a:off x="1124" y="403"/>
              <a:ext cx="580" cy="403"/>
              <a:chOff x="1124" y="403"/>
              <a:chExt cx="580" cy="403"/>
            </a:xfrm>
          </p:grpSpPr>
          <p:sp>
            <p:nvSpPr>
              <p:cNvPr id="100" name="Rectangle 63"/>
              <p:cNvSpPr>
                <a:spLocks noChangeArrowheads="1"/>
              </p:cNvSpPr>
              <p:nvPr/>
            </p:nvSpPr>
            <p:spPr bwMode="auto">
              <a:xfrm>
                <a:off x="1124" y="403"/>
                <a:ext cx="58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fr-FR" b="0" dirty="0">
                    <a:cs typeface="Arial" charset="0"/>
                  </a:rPr>
                  <a:t>SS 316</a:t>
                </a:r>
                <a:endParaRPr lang="en-US" sz="2400" b="0" dirty="0"/>
              </a:p>
            </p:txBody>
          </p:sp>
          <p:sp>
            <p:nvSpPr>
              <p:cNvPr id="101" name="Rectangle 64"/>
              <p:cNvSpPr>
                <a:spLocks noChangeArrowheads="1"/>
              </p:cNvSpPr>
              <p:nvPr/>
            </p:nvSpPr>
            <p:spPr bwMode="auto">
              <a:xfrm>
                <a:off x="1124" y="403"/>
                <a:ext cx="58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8" name="Group 65"/>
            <p:cNvGrpSpPr>
              <a:grpSpLocks/>
            </p:cNvGrpSpPr>
            <p:nvPr/>
          </p:nvGrpSpPr>
          <p:grpSpPr bwMode="auto">
            <a:xfrm>
              <a:off x="1704" y="403"/>
              <a:ext cx="528" cy="403"/>
              <a:chOff x="1704" y="403"/>
              <a:chExt cx="528" cy="403"/>
            </a:xfrm>
          </p:grpSpPr>
          <p:sp>
            <p:nvSpPr>
              <p:cNvPr id="98" name="Rectangle 66"/>
              <p:cNvSpPr>
                <a:spLocks noChangeArrowheads="1"/>
              </p:cNvSpPr>
              <p:nvPr/>
            </p:nvSpPr>
            <p:spPr bwMode="auto">
              <a:xfrm>
                <a:off x="1704" y="403"/>
                <a:ext cx="528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fr-FR" b="0" dirty="0">
                    <a:cs typeface="Arial" charset="0"/>
                  </a:rPr>
                  <a:t>P</a:t>
                </a:r>
                <a:r>
                  <a:rPr lang="tr-TR" b="0" dirty="0">
                    <a:cs typeface="Arial" charset="0"/>
                  </a:rPr>
                  <a:t>VDF</a:t>
                </a:r>
                <a:endParaRPr lang="en-US" sz="2400" b="0" dirty="0"/>
              </a:p>
            </p:txBody>
          </p:sp>
          <p:sp>
            <p:nvSpPr>
              <p:cNvPr id="99" name="Rectangle 67"/>
              <p:cNvSpPr>
                <a:spLocks noChangeArrowheads="1"/>
              </p:cNvSpPr>
              <p:nvPr/>
            </p:nvSpPr>
            <p:spPr bwMode="auto">
              <a:xfrm>
                <a:off x="1704" y="403"/>
                <a:ext cx="52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0" name="Group 71"/>
            <p:cNvGrpSpPr>
              <a:grpSpLocks/>
            </p:cNvGrpSpPr>
            <p:nvPr/>
          </p:nvGrpSpPr>
          <p:grpSpPr bwMode="auto">
            <a:xfrm>
              <a:off x="0" y="806"/>
              <a:ext cx="1124" cy="403"/>
              <a:chOff x="0" y="806"/>
              <a:chExt cx="1124" cy="403"/>
            </a:xfrm>
          </p:grpSpPr>
          <p:sp>
            <p:nvSpPr>
              <p:cNvPr id="94" name="Rectangle 72"/>
              <p:cNvSpPr>
                <a:spLocks noChangeArrowheads="1"/>
              </p:cNvSpPr>
              <p:nvPr/>
            </p:nvSpPr>
            <p:spPr bwMode="auto">
              <a:xfrm>
                <a:off x="0" y="806"/>
                <a:ext cx="112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/>
                <a:r>
                  <a:rPr lang="en-US" dirty="0">
                    <a:cs typeface="Arial" charset="0"/>
                  </a:rPr>
                  <a:t>DIAPHRAGM</a:t>
                </a:r>
              </a:p>
            </p:txBody>
          </p:sp>
          <p:sp>
            <p:nvSpPr>
              <p:cNvPr id="95" name="Rectangle 73"/>
              <p:cNvSpPr>
                <a:spLocks noChangeArrowheads="1"/>
              </p:cNvSpPr>
              <p:nvPr/>
            </p:nvSpPr>
            <p:spPr bwMode="auto">
              <a:xfrm>
                <a:off x="0" y="806"/>
                <a:ext cx="112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1" name="Group 74"/>
            <p:cNvGrpSpPr>
              <a:grpSpLocks/>
            </p:cNvGrpSpPr>
            <p:nvPr/>
          </p:nvGrpSpPr>
          <p:grpSpPr bwMode="auto">
            <a:xfrm>
              <a:off x="1124" y="806"/>
              <a:ext cx="580" cy="403"/>
              <a:chOff x="1124" y="806"/>
              <a:chExt cx="580" cy="403"/>
            </a:xfrm>
          </p:grpSpPr>
          <p:sp>
            <p:nvSpPr>
              <p:cNvPr id="92" name="Rectangle 75"/>
              <p:cNvSpPr>
                <a:spLocks noChangeArrowheads="1"/>
              </p:cNvSpPr>
              <p:nvPr/>
            </p:nvSpPr>
            <p:spPr bwMode="auto">
              <a:xfrm>
                <a:off x="1124" y="806"/>
                <a:ext cx="58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 b="0" dirty="0">
                    <a:cs typeface="Arial" charset="0"/>
                  </a:rPr>
                  <a:t>PTFE</a:t>
                </a:r>
                <a:endParaRPr lang="en-US" sz="2400" b="0" dirty="0"/>
              </a:p>
            </p:txBody>
          </p:sp>
          <p:sp>
            <p:nvSpPr>
              <p:cNvPr id="93" name="Rectangle 76"/>
              <p:cNvSpPr>
                <a:spLocks noChangeArrowheads="1"/>
              </p:cNvSpPr>
              <p:nvPr/>
            </p:nvSpPr>
            <p:spPr bwMode="auto">
              <a:xfrm>
                <a:off x="1124" y="806"/>
                <a:ext cx="58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2" name="Group 77"/>
            <p:cNvGrpSpPr>
              <a:grpSpLocks/>
            </p:cNvGrpSpPr>
            <p:nvPr/>
          </p:nvGrpSpPr>
          <p:grpSpPr bwMode="auto">
            <a:xfrm>
              <a:off x="1704" y="806"/>
              <a:ext cx="528" cy="403"/>
              <a:chOff x="1704" y="806"/>
              <a:chExt cx="528" cy="403"/>
            </a:xfrm>
          </p:grpSpPr>
          <p:sp>
            <p:nvSpPr>
              <p:cNvPr id="90" name="Rectangle 78"/>
              <p:cNvSpPr>
                <a:spLocks noChangeArrowheads="1"/>
              </p:cNvSpPr>
              <p:nvPr/>
            </p:nvSpPr>
            <p:spPr bwMode="auto">
              <a:xfrm>
                <a:off x="1704" y="806"/>
                <a:ext cx="528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de-DE" b="0" dirty="0">
                    <a:cs typeface="Arial" charset="0"/>
                  </a:rPr>
                  <a:t>PTFE</a:t>
                </a:r>
                <a:endParaRPr lang="en-US" sz="2400" b="0" dirty="0"/>
              </a:p>
            </p:txBody>
          </p:sp>
          <p:sp>
            <p:nvSpPr>
              <p:cNvPr id="91" name="Rectangle 79"/>
              <p:cNvSpPr>
                <a:spLocks noChangeArrowheads="1"/>
              </p:cNvSpPr>
              <p:nvPr/>
            </p:nvSpPr>
            <p:spPr bwMode="auto">
              <a:xfrm>
                <a:off x="1704" y="806"/>
                <a:ext cx="52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4" name="Group 83"/>
            <p:cNvGrpSpPr>
              <a:grpSpLocks/>
            </p:cNvGrpSpPr>
            <p:nvPr/>
          </p:nvGrpSpPr>
          <p:grpSpPr bwMode="auto">
            <a:xfrm>
              <a:off x="0" y="1209"/>
              <a:ext cx="1124" cy="403"/>
              <a:chOff x="0" y="1209"/>
              <a:chExt cx="1124" cy="403"/>
            </a:xfrm>
          </p:grpSpPr>
          <p:sp>
            <p:nvSpPr>
              <p:cNvPr id="86" name="Rectangle 84"/>
              <p:cNvSpPr>
                <a:spLocks noChangeArrowheads="1"/>
              </p:cNvSpPr>
              <p:nvPr/>
            </p:nvSpPr>
            <p:spPr bwMode="auto">
              <a:xfrm>
                <a:off x="0" y="1209"/>
                <a:ext cx="112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/>
                <a:r>
                  <a:rPr lang="en-US" dirty="0">
                    <a:cs typeface="Arial" charset="0"/>
                  </a:rPr>
                  <a:t>VALVES</a:t>
                </a:r>
              </a:p>
            </p:txBody>
          </p:sp>
          <p:sp>
            <p:nvSpPr>
              <p:cNvPr id="87" name="Rectangle 85"/>
              <p:cNvSpPr>
                <a:spLocks noChangeArrowheads="1"/>
              </p:cNvSpPr>
              <p:nvPr/>
            </p:nvSpPr>
            <p:spPr bwMode="auto">
              <a:xfrm>
                <a:off x="0" y="1209"/>
                <a:ext cx="112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5" name="Group 86"/>
            <p:cNvGrpSpPr>
              <a:grpSpLocks/>
            </p:cNvGrpSpPr>
            <p:nvPr/>
          </p:nvGrpSpPr>
          <p:grpSpPr bwMode="auto">
            <a:xfrm>
              <a:off x="1124" y="1209"/>
              <a:ext cx="580" cy="403"/>
              <a:chOff x="1124" y="1209"/>
              <a:chExt cx="580" cy="403"/>
            </a:xfrm>
          </p:grpSpPr>
          <p:sp>
            <p:nvSpPr>
              <p:cNvPr id="84" name="Rectangle 87"/>
              <p:cNvSpPr>
                <a:spLocks noChangeArrowheads="1"/>
              </p:cNvSpPr>
              <p:nvPr/>
            </p:nvSpPr>
            <p:spPr bwMode="auto">
              <a:xfrm>
                <a:off x="1124" y="1209"/>
                <a:ext cx="58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 b="0" dirty="0">
                    <a:cs typeface="Arial" charset="0"/>
                  </a:rPr>
                  <a:t>SS 316</a:t>
                </a:r>
                <a:endParaRPr lang="en-US" sz="2400" b="0" dirty="0"/>
              </a:p>
            </p:txBody>
          </p:sp>
          <p:sp>
            <p:nvSpPr>
              <p:cNvPr id="85" name="Rectangle 88"/>
              <p:cNvSpPr>
                <a:spLocks noChangeArrowheads="1"/>
              </p:cNvSpPr>
              <p:nvPr/>
            </p:nvSpPr>
            <p:spPr bwMode="auto">
              <a:xfrm>
                <a:off x="1124" y="1209"/>
                <a:ext cx="58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6" name="Group 89"/>
            <p:cNvGrpSpPr>
              <a:grpSpLocks/>
            </p:cNvGrpSpPr>
            <p:nvPr/>
          </p:nvGrpSpPr>
          <p:grpSpPr bwMode="auto">
            <a:xfrm>
              <a:off x="1704" y="1209"/>
              <a:ext cx="528" cy="403"/>
              <a:chOff x="1704" y="1209"/>
              <a:chExt cx="528" cy="403"/>
            </a:xfrm>
          </p:grpSpPr>
          <p:sp>
            <p:nvSpPr>
              <p:cNvPr id="82" name="Rectangle 90"/>
              <p:cNvSpPr>
                <a:spLocks noChangeArrowheads="1"/>
              </p:cNvSpPr>
              <p:nvPr/>
            </p:nvSpPr>
            <p:spPr bwMode="auto">
              <a:xfrm>
                <a:off x="1704" y="1209"/>
                <a:ext cx="528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tr-TR" b="0" dirty="0">
                    <a:cs typeface="Arial" charset="0"/>
                  </a:rPr>
                  <a:t>SERAMİK</a:t>
                </a:r>
                <a:endParaRPr lang="en-US" sz="2400" b="0" dirty="0"/>
              </a:p>
            </p:txBody>
          </p:sp>
          <p:sp>
            <p:nvSpPr>
              <p:cNvPr id="83" name="Rectangle 91"/>
              <p:cNvSpPr>
                <a:spLocks noChangeArrowheads="1"/>
              </p:cNvSpPr>
              <p:nvPr/>
            </p:nvSpPr>
            <p:spPr bwMode="auto">
              <a:xfrm>
                <a:off x="1704" y="1209"/>
                <a:ext cx="52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8" name="Group 95"/>
            <p:cNvGrpSpPr>
              <a:grpSpLocks/>
            </p:cNvGrpSpPr>
            <p:nvPr/>
          </p:nvGrpSpPr>
          <p:grpSpPr bwMode="auto">
            <a:xfrm>
              <a:off x="0" y="1612"/>
              <a:ext cx="1124" cy="403"/>
              <a:chOff x="0" y="1612"/>
              <a:chExt cx="1124" cy="403"/>
            </a:xfrm>
          </p:grpSpPr>
          <p:sp>
            <p:nvSpPr>
              <p:cNvPr id="78" name="Rectangle 96"/>
              <p:cNvSpPr>
                <a:spLocks noChangeArrowheads="1"/>
              </p:cNvSpPr>
              <p:nvPr/>
            </p:nvSpPr>
            <p:spPr bwMode="auto">
              <a:xfrm>
                <a:off x="0" y="1612"/>
                <a:ext cx="112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/>
                <a:r>
                  <a:rPr lang="en-US" dirty="0">
                    <a:cs typeface="Arial" charset="0"/>
                  </a:rPr>
                  <a:t>VALVE SEATS</a:t>
                </a:r>
              </a:p>
            </p:txBody>
          </p:sp>
          <p:sp>
            <p:nvSpPr>
              <p:cNvPr id="79" name="Rectangle 97"/>
              <p:cNvSpPr>
                <a:spLocks noChangeArrowheads="1"/>
              </p:cNvSpPr>
              <p:nvPr/>
            </p:nvSpPr>
            <p:spPr bwMode="auto">
              <a:xfrm>
                <a:off x="0" y="1612"/>
                <a:ext cx="112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9" name="Group 98"/>
            <p:cNvGrpSpPr>
              <a:grpSpLocks/>
            </p:cNvGrpSpPr>
            <p:nvPr/>
          </p:nvGrpSpPr>
          <p:grpSpPr bwMode="auto">
            <a:xfrm>
              <a:off x="1124" y="1612"/>
              <a:ext cx="580" cy="403"/>
              <a:chOff x="1124" y="1612"/>
              <a:chExt cx="580" cy="403"/>
            </a:xfrm>
          </p:grpSpPr>
          <p:sp>
            <p:nvSpPr>
              <p:cNvPr id="76" name="Rectangle 99"/>
              <p:cNvSpPr>
                <a:spLocks noChangeArrowheads="1"/>
              </p:cNvSpPr>
              <p:nvPr/>
            </p:nvSpPr>
            <p:spPr bwMode="auto">
              <a:xfrm>
                <a:off x="1124" y="1612"/>
                <a:ext cx="58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fr-FR" b="0" dirty="0">
                    <a:cs typeface="Arial" charset="0"/>
                  </a:rPr>
                  <a:t>SS 316</a:t>
                </a:r>
                <a:endParaRPr lang="en-US" sz="2400" b="0" dirty="0"/>
              </a:p>
            </p:txBody>
          </p:sp>
          <p:sp>
            <p:nvSpPr>
              <p:cNvPr id="77" name="Rectangle 100"/>
              <p:cNvSpPr>
                <a:spLocks noChangeArrowheads="1"/>
              </p:cNvSpPr>
              <p:nvPr/>
            </p:nvSpPr>
            <p:spPr bwMode="auto">
              <a:xfrm>
                <a:off x="1124" y="1612"/>
                <a:ext cx="58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0" name="Group 101"/>
            <p:cNvGrpSpPr>
              <a:grpSpLocks/>
            </p:cNvGrpSpPr>
            <p:nvPr/>
          </p:nvGrpSpPr>
          <p:grpSpPr bwMode="auto">
            <a:xfrm>
              <a:off x="1704" y="1612"/>
              <a:ext cx="528" cy="403"/>
              <a:chOff x="1704" y="1612"/>
              <a:chExt cx="528" cy="403"/>
            </a:xfrm>
          </p:grpSpPr>
          <p:sp>
            <p:nvSpPr>
              <p:cNvPr id="74" name="Rectangle 102"/>
              <p:cNvSpPr>
                <a:spLocks noChangeArrowheads="1"/>
              </p:cNvSpPr>
              <p:nvPr/>
            </p:nvSpPr>
            <p:spPr bwMode="auto">
              <a:xfrm>
                <a:off x="1704" y="1612"/>
                <a:ext cx="528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tr-TR" b="0" dirty="0">
                    <a:cs typeface="Arial" charset="0"/>
                  </a:rPr>
                  <a:t>PVDF</a:t>
                </a:r>
                <a:endParaRPr lang="en-US" b="0" dirty="0"/>
              </a:p>
            </p:txBody>
          </p:sp>
          <p:sp>
            <p:nvSpPr>
              <p:cNvPr id="75" name="Rectangle 103"/>
              <p:cNvSpPr>
                <a:spLocks noChangeArrowheads="1"/>
              </p:cNvSpPr>
              <p:nvPr/>
            </p:nvSpPr>
            <p:spPr bwMode="auto">
              <a:xfrm>
                <a:off x="1704" y="1612"/>
                <a:ext cx="52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B4B71590-8B12-414E-ABF3-0FA4620CE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64" y="2742396"/>
            <a:ext cx="1980936" cy="37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649</Words>
  <Application>Microsoft Office PowerPoint</Application>
  <PresentationFormat>Ekran Gösterisi (4:3)</PresentationFormat>
  <Paragraphs>258</Paragraphs>
  <Slides>23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 New Roman</vt:lpstr>
      <vt:lpstr>Wingdings</vt:lpstr>
      <vt:lpstr>Office Teması</vt:lpstr>
      <vt:lpstr>PowerPoint Sunusu</vt:lpstr>
      <vt:lpstr>TEMEL KAVRAMLAR</vt:lpstr>
      <vt:lpstr>DOZAJ NEDİR?  DOZAJ POMPASI NEDİR?</vt:lpstr>
      <vt:lpstr>NERELERDE KULLANILIR?</vt:lpstr>
      <vt:lpstr>MOTORLU DOZAJ POMPASI NEDİR?</vt:lpstr>
      <vt:lpstr>KAFA YAPISI (HİDROLİK BÖLÜM)</vt:lpstr>
      <vt:lpstr>KAFA YAPISI (HİDROLİK BÖLÜM)</vt:lpstr>
      <vt:lpstr>MOTORLU DOZAJ POMPASI ÇEŞİTLERİ</vt:lpstr>
      <vt:lpstr>MOTORLU DOZAJ POMPASI ÇEŞİTLERİ</vt:lpstr>
      <vt:lpstr>MOTORLU DOZAJ POMPASI ÇEŞİTLERİ</vt:lpstr>
      <vt:lpstr>MOTORLU DOZAJ POMPASI ÇEŞİTLERİ</vt:lpstr>
      <vt:lpstr>MOTORLU DOZAJ POMPASI ÇEŞİTLERİ</vt:lpstr>
      <vt:lpstr>AKSESUARLAR</vt:lpstr>
      <vt:lpstr>AKSESUARLAR</vt:lpstr>
      <vt:lpstr>MONTAJ ŞEKİLLERİ</vt:lpstr>
      <vt:lpstr>MONTAJ ŞEKİLLERİ</vt:lpstr>
      <vt:lpstr>DİKKAT</vt:lpstr>
      <vt:lpstr>DİKKAT</vt:lpstr>
      <vt:lpstr>DİKKAT</vt:lpstr>
      <vt:lpstr>DİKKAT</vt:lpstr>
      <vt:lpstr>DİKKAT</vt:lpstr>
      <vt:lpstr>DİKKAT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ERDEM UYAR</dc:creator>
  <cp:lastModifiedBy>Merve SOFUOGLU</cp:lastModifiedBy>
  <cp:revision>71</cp:revision>
  <dcterms:created xsi:type="dcterms:W3CDTF">2013-01-21T10:39:23Z</dcterms:created>
  <dcterms:modified xsi:type="dcterms:W3CDTF">2019-10-22T14:03:32Z</dcterms:modified>
</cp:coreProperties>
</file>