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2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7C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4525" y="6359575"/>
            <a:ext cx="1374394" cy="310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02" y="331089"/>
            <a:ext cx="12188997" cy="6526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2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2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4525" y="6359575"/>
            <a:ext cx="1374394" cy="3106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3668" y="4044442"/>
            <a:ext cx="9884663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2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3232" y="1307973"/>
            <a:ext cx="11365534" cy="411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7C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9698" y="1006767"/>
            <a:ext cx="3648202" cy="106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8223" y="3263214"/>
            <a:ext cx="2224151" cy="699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00978" y="4067302"/>
            <a:ext cx="5027295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115820" marR="5080" indent="-2103755">
              <a:lnSpc>
                <a:spcPts val="2590"/>
              </a:lnSpc>
              <a:spcBef>
                <a:spcPts val="425"/>
              </a:spcBef>
            </a:pPr>
            <a:r>
              <a:rPr sz="2400" spc="-5" dirty="0"/>
              <a:t>Me</a:t>
            </a:r>
            <a:r>
              <a:rPr lang="tr-TR" sz="2400" spc="-5" dirty="0" err="1"/>
              <a:t>kanik</a:t>
            </a:r>
            <a:r>
              <a:rPr sz="2400" spc="-5" dirty="0"/>
              <a:t> </a:t>
            </a:r>
            <a:r>
              <a:rPr sz="2400" spc="-5" dirty="0" err="1"/>
              <a:t>Dia</a:t>
            </a:r>
            <a:r>
              <a:rPr lang="tr-TR" sz="2400" spc="-5" dirty="0" err="1"/>
              <a:t>framlı</a:t>
            </a:r>
            <a:r>
              <a:rPr sz="2400" spc="-5" dirty="0"/>
              <a:t> do</a:t>
            </a:r>
            <a:r>
              <a:rPr lang="tr-TR" sz="2400" spc="-5" dirty="0" err="1"/>
              <a:t>zaj</a:t>
            </a:r>
            <a:r>
              <a:rPr lang="tr-TR" sz="2400" spc="-5" dirty="0"/>
              <a:t> Pompa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723" y="6399851"/>
            <a:ext cx="1491868" cy="337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525" y="6359575"/>
            <a:ext cx="1374394" cy="310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101" y="718261"/>
            <a:ext cx="76377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800" spc="-5" dirty="0"/>
              <a:t>Mekanik </a:t>
            </a:r>
            <a:r>
              <a:rPr lang="tr-TR" sz="2800" spc="-5" dirty="0" err="1"/>
              <a:t>Diaframlı</a:t>
            </a:r>
            <a:r>
              <a:rPr lang="tr-TR" sz="28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572" y="1255344"/>
            <a:ext cx="7987030" cy="4194097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400" spc="-15" dirty="0" err="1">
                <a:solidFill>
                  <a:srgbClr val="005C96"/>
                </a:solidFill>
                <a:latin typeface="Arial"/>
                <a:cs typeface="Arial"/>
              </a:rPr>
              <a:t>Kosmo</a:t>
            </a:r>
            <a:r>
              <a:rPr sz="2400" spc="-110" dirty="0">
                <a:solidFill>
                  <a:srgbClr val="005C9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7CB4"/>
                </a:solidFill>
                <a:latin typeface="Arial"/>
                <a:cs typeface="Arial"/>
              </a:rPr>
              <a:t>MM</a:t>
            </a:r>
            <a:r>
              <a:rPr lang="tr-TR" sz="2400" spc="-10" dirty="0">
                <a:solidFill>
                  <a:srgbClr val="007CB4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620"/>
              </a:spcBef>
            </a:pPr>
            <a:r>
              <a:rPr sz="1400" b="1" spc="-10" dirty="0" err="1">
                <a:solidFill>
                  <a:srgbClr val="221F1F"/>
                </a:solidFill>
                <a:latin typeface="Arial"/>
                <a:cs typeface="Arial"/>
              </a:rPr>
              <a:t>Kosmo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MM1 </a:t>
            </a:r>
            <a:r>
              <a:rPr lang="tr-TR" sz="1400" spc="-5" dirty="0">
                <a:solidFill>
                  <a:srgbClr val="221F1F"/>
                </a:solidFill>
                <a:latin typeface="Arial"/>
                <a:cs typeface="Arial"/>
              </a:rPr>
              <a:t>iki farklı kafa malzemesi kullanılır. PVDF ve SS316</a:t>
            </a:r>
            <a:r>
              <a:rPr sz="1400" spc="-10" dirty="0">
                <a:solidFill>
                  <a:srgbClr val="221F1F"/>
                </a:solidFill>
                <a:latin typeface="Arial"/>
                <a:cs typeface="Arial"/>
              </a:rPr>
              <a:t>. </a:t>
            </a:r>
            <a:r>
              <a:rPr lang="tr-TR" sz="1400" spc="-10" dirty="0">
                <a:solidFill>
                  <a:srgbClr val="221F1F"/>
                </a:solidFill>
                <a:latin typeface="Arial"/>
                <a:cs typeface="Arial"/>
              </a:rPr>
              <a:t>Debi manuel olarak ayarlanır.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tr-TR" sz="1400" spc="-10" dirty="0">
                <a:solidFill>
                  <a:srgbClr val="221F1F"/>
                </a:solidFill>
                <a:latin typeface="Arial"/>
                <a:cs typeface="Arial"/>
              </a:rPr>
              <a:t>Pompa maksimum 12 bar basınçta ve maksimum 530 L/h debiye sahiptir. Çalışma sıcaklığı</a:t>
            </a:r>
            <a:r>
              <a:rPr lang="en-US" sz="1400" spc="-1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221F1F"/>
                </a:solidFill>
                <a:latin typeface="Arial"/>
                <a:cs typeface="Arial"/>
              </a:rPr>
              <a:t>40°C</a:t>
            </a:r>
            <a:r>
              <a:rPr lang="tr-TR" sz="14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tr-TR" sz="1400" spc="-5" dirty="0" err="1">
                <a:solidFill>
                  <a:srgbClr val="221F1F"/>
                </a:solidFill>
                <a:latin typeface="Arial"/>
                <a:cs typeface="Arial"/>
              </a:rPr>
              <a:t>dir</a:t>
            </a:r>
            <a:r>
              <a:rPr lang="tr-TR" sz="1400" spc="-5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lang="en-US" sz="1400" spc="-5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tr-TR" sz="2000" b="1" spc="-15" dirty="0">
                <a:solidFill>
                  <a:srgbClr val="007CB4"/>
                </a:solidFill>
                <a:latin typeface="Arial"/>
                <a:cs typeface="Arial"/>
              </a:rPr>
              <a:t>Özellikler</a:t>
            </a:r>
            <a:endParaRPr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10"/>
              </a:spcBef>
            </a:pPr>
            <a:r>
              <a:rPr lang="tr-TR" sz="1400" b="1" spc="-10" dirty="0">
                <a:solidFill>
                  <a:srgbClr val="221F1F"/>
                </a:solidFill>
                <a:latin typeface="Arial"/>
                <a:cs typeface="Arial"/>
              </a:rPr>
              <a:t>Debi		: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3 –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530</a:t>
            </a:r>
            <a:r>
              <a:rPr sz="1400" spc="-1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l/h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5"/>
              </a:spcBef>
            </a:pP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Max. </a:t>
            </a: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Basınç	: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r>
              <a:rPr sz="1400" spc="-1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bar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400" b="1" dirty="0" err="1">
                <a:solidFill>
                  <a:srgbClr val="221F1F"/>
                </a:solidFill>
                <a:latin typeface="Arial"/>
                <a:cs typeface="Arial"/>
              </a:rPr>
              <a:t>Strok</a:t>
            </a:r>
            <a:r>
              <a:rPr lang="tr-TR" sz="1400" b="1" dirty="0">
                <a:solidFill>
                  <a:srgbClr val="221F1F"/>
                </a:solidFill>
                <a:latin typeface="Arial"/>
                <a:cs typeface="Arial"/>
              </a:rPr>
              <a:t> Hızı		: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78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 </a:t>
            </a:r>
            <a:r>
              <a:rPr sz="1400" spc="-35" dirty="0">
                <a:solidFill>
                  <a:srgbClr val="221F1F"/>
                </a:solidFill>
                <a:latin typeface="Arial"/>
                <a:cs typeface="Arial"/>
              </a:rPr>
              <a:t>116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156</a:t>
            </a:r>
            <a:r>
              <a:rPr sz="1400" spc="-2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tr-TR" sz="1400" spc="-2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21F1F"/>
                </a:solidFill>
                <a:latin typeface="Arial"/>
                <a:cs typeface="Arial"/>
              </a:rPr>
              <a:t>strok</a:t>
            </a:r>
            <a:r>
              <a:rPr sz="1400" spc="-10" dirty="0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lang="tr-TR" sz="1400" spc="-10" dirty="0">
                <a:solidFill>
                  <a:srgbClr val="221F1F"/>
                </a:solidFill>
                <a:latin typeface="Arial"/>
                <a:cs typeface="Arial"/>
              </a:rPr>
              <a:t>dakika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400" b="1" dirty="0" err="1">
                <a:solidFill>
                  <a:srgbClr val="221F1F"/>
                </a:solidFill>
                <a:latin typeface="Arial"/>
                <a:cs typeface="Arial"/>
              </a:rPr>
              <a:t>Strok</a:t>
            </a:r>
            <a:r>
              <a:rPr lang="tr-TR" sz="1400" b="1" dirty="0">
                <a:solidFill>
                  <a:srgbClr val="221F1F"/>
                </a:solidFill>
                <a:latin typeface="Arial"/>
                <a:cs typeface="Arial"/>
              </a:rPr>
              <a:t> Uzunluğu	: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2 / 4 / 6.4 / 7.4</a:t>
            </a:r>
            <a:r>
              <a:rPr sz="1400" spc="-2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Arial"/>
                <a:cs typeface="Arial"/>
              </a:rPr>
              <a:t>mm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Di</a:t>
            </a: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afram Çapı	: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65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96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124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140</a:t>
            </a:r>
            <a:r>
              <a:rPr sz="1400" spc="-2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Arial"/>
                <a:cs typeface="Arial"/>
              </a:rPr>
              <a:t>mm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Motor</a:t>
            </a: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		: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0.25 / 0.37</a:t>
            </a:r>
            <a:r>
              <a:rPr sz="1400" spc="-1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21F1F"/>
                </a:solidFill>
                <a:latin typeface="Arial"/>
                <a:cs typeface="Arial"/>
              </a:rPr>
              <a:t>kW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Pompa Kafası	: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SS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316L</a:t>
            </a:r>
            <a:r>
              <a:rPr sz="1400" spc="-3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tr-TR" sz="1400" spc="-5" dirty="0">
                <a:solidFill>
                  <a:srgbClr val="221F1F"/>
                </a:solidFill>
                <a:latin typeface="Arial"/>
                <a:cs typeface="Arial"/>
              </a:rPr>
              <a:t> ve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PVDF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tr-TR" sz="1400" b="1" spc="-10" dirty="0">
                <a:solidFill>
                  <a:srgbClr val="221F1F"/>
                </a:solidFill>
                <a:latin typeface="Arial"/>
                <a:cs typeface="Arial"/>
              </a:rPr>
              <a:t>Koruma Sınıfı	:</a:t>
            </a:r>
            <a:r>
              <a:rPr sz="1400" b="1" spc="-9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IP55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89669" y="1953717"/>
            <a:ext cx="3063239" cy="4374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06430" y="6567205"/>
            <a:ext cx="74549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© 2017</a:t>
            </a:r>
            <a:r>
              <a:rPr sz="900" spc="-90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SEKO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723" y="6399851"/>
            <a:ext cx="1491868" cy="337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525" y="6359575"/>
            <a:ext cx="1374394" cy="310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5434" y="1293983"/>
            <a:ext cx="7287259" cy="4686539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400" spc="-15" dirty="0">
                <a:solidFill>
                  <a:srgbClr val="005C96"/>
                </a:solidFill>
                <a:latin typeface="Arial"/>
                <a:cs typeface="Arial"/>
              </a:rPr>
              <a:t>Kosmo</a:t>
            </a:r>
            <a:r>
              <a:rPr sz="2400" spc="-114" dirty="0">
                <a:solidFill>
                  <a:srgbClr val="005C9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7CB4"/>
                </a:solidFill>
                <a:latin typeface="Arial"/>
                <a:cs typeface="Arial"/>
              </a:rPr>
              <a:t>MM2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tr-TR" sz="1400" spc="-10" dirty="0">
                <a:solidFill>
                  <a:srgbClr val="221F1F"/>
                </a:solidFill>
                <a:latin typeface="Arial"/>
                <a:cs typeface="Arial"/>
              </a:rPr>
              <a:t>Dökme alüminyum muhafazalı sert aşınan metallerden imal edilen </a:t>
            </a:r>
            <a:r>
              <a:rPr lang="tr-TR" sz="1400" spc="-10" dirty="0" err="1">
                <a:solidFill>
                  <a:srgbClr val="221F1F"/>
                </a:solidFill>
                <a:latin typeface="Arial"/>
                <a:cs typeface="Arial"/>
              </a:rPr>
              <a:t>Kosmo</a:t>
            </a:r>
            <a:r>
              <a:rPr lang="tr-TR" sz="1400" spc="-10" dirty="0">
                <a:solidFill>
                  <a:srgbClr val="221F1F"/>
                </a:solidFill>
                <a:latin typeface="Arial"/>
                <a:cs typeface="Arial"/>
              </a:rPr>
              <a:t> MM2, en yüksek çıkışı 2.300 l / s'ye kadar debilerle, 10 </a:t>
            </a:r>
            <a:r>
              <a:rPr lang="tr-TR" sz="1400" spc="-10" dirty="0" err="1">
                <a:solidFill>
                  <a:srgbClr val="221F1F"/>
                </a:solidFill>
                <a:latin typeface="Arial"/>
                <a:cs typeface="Arial"/>
              </a:rPr>
              <a:t>bar'a</a:t>
            </a:r>
            <a:r>
              <a:rPr lang="tr-TR" sz="1400" spc="-10" dirty="0">
                <a:solidFill>
                  <a:srgbClr val="221F1F"/>
                </a:solidFill>
                <a:latin typeface="Arial"/>
                <a:cs typeface="Arial"/>
              </a:rPr>
              <a:t> kadar olan basınçlarda ve maksimum 40 ° C çalışma sıcaklığında yapabilir.</a:t>
            </a: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tr-TR" sz="2000" b="1" spc="-15" dirty="0">
                <a:solidFill>
                  <a:srgbClr val="007CB4"/>
                </a:solidFill>
                <a:latin typeface="Arial"/>
                <a:cs typeface="Arial"/>
              </a:rPr>
              <a:t>Özellikler</a:t>
            </a:r>
            <a:endParaRPr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10"/>
              </a:spcBef>
            </a:pPr>
            <a:r>
              <a:rPr lang="pt-BR" sz="1400" b="1" spc="-10" dirty="0">
                <a:solidFill>
                  <a:srgbClr val="221F1F"/>
                </a:solidFill>
                <a:latin typeface="Arial"/>
                <a:cs typeface="Arial"/>
              </a:rPr>
              <a:t>Debi		:</a:t>
            </a:r>
            <a:r>
              <a:rPr lang="tr-TR" sz="1400" spc="-10" dirty="0">
                <a:solidFill>
                  <a:srgbClr val="221F1F"/>
                </a:solidFill>
                <a:latin typeface="Arial"/>
                <a:cs typeface="Arial"/>
              </a:rPr>
              <a:t>80</a:t>
            </a:r>
            <a:r>
              <a:rPr lang="pt-BR" sz="1400" dirty="0">
                <a:solidFill>
                  <a:srgbClr val="221F1F"/>
                </a:solidFill>
                <a:latin typeface="Arial"/>
                <a:cs typeface="Arial"/>
              </a:rPr>
              <a:t> – </a:t>
            </a:r>
            <a:r>
              <a:rPr lang="tr-TR" sz="1400" spc="-5" dirty="0">
                <a:solidFill>
                  <a:srgbClr val="221F1F"/>
                </a:solidFill>
                <a:latin typeface="Arial"/>
                <a:cs typeface="Arial"/>
              </a:rPr>
              <a:t>230</a:t>
            </a:r>
            <a:r>
              <a:rPr lang="pt-BR" sz="1400" spc="-5" dirty="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lang="pt-BR" sz="1400" spc="-1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pt-BR" sz="1400" dirty="0">
                <a:solidFill>
                  <a:srgbClr val="221F1F"/>
                </a:solidFill>
                <a:latin typeface="Arial"/>
                <a:cs typeface="Arial"/>
              </a:rPr>
              <a:t>l/h</a:t>
            </a:r>
            <a:endParaRPr lang="pt-BR"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5"/>
              </a:spcBef>
            </a:pPr>
            <a:r>
              <a:rPr lang="tr-TR" sz="1400" b="1" dirty="0" err="1">
                <a:solidFill>
                  <a:srgbClr val="221F1F"/>
                </a:solidFill>
                <a:latin typeface="Arial"/>
                <a:cs typeface="Arial"/>
              </a:rPr>
              <a:t>Max</a:t>
            </a:r>
            <a:r>
              <a:rPr lang="tr-TR" sz="1400" b="1" dirty="0">
                <a:solidFill>
                  <a:srgbClr val="221F1F"/>
                </a:solidFill>
                <a:latin typeface="Arial"/>
                <a:cs typeface="Arial"/>
              </a:rPr>
              <a:t>. </a:t>
            </a: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Basınç	:</a:t>
            </a:r>
            <a:r>
              <a:rPr lang="tr-TR" sz="1400" dirty="0">
                <a:solidFill>
                  <a:srgbClr val="221F1F"/>
                </a:solidFill>
                <a:latin typeface="Arial"/>
                <a:cs typeface="Arial"/>
              </a:rPr>
              <a:t>10</a:t>
            </a:r>
            <a:r>
              <a:rPr lang="tr-TR" sz="1400" spc="-1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tr-TR" sz="1400" spc="-5" dirty="0">
                <a:solidFill>
                  <a:srgbClr val="221F1F"/>
                </a:solidFill>
                <a:latin typeface="Arial"/>
                <a:cs typeface="Arial"/>
              </a:rPr>
              <a:t>bar</a:t>
            </a:r>
            <a:endParaRPr lang="tr-TR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Stroke </a:t>
            </a: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Hızı	: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43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131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175</a:t>
            </a:r>
            <a:r>
              <a:rPr sz="1400" spc="-2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tr-TR" sz="1400" spc="-2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21F1F"/>
                </a:solidFill>
                <a:latin typeface="Arial"/>
                <a:cs typeface="Arial"/>
              </a:rPr>
              <a:t>strok</a:t>
            </a:r>
            <a:r>
              <a:rPr sz="1400" spc="-10" dirty="0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lang="tr-TR" sz="1400" spc="-10" dirty="0">
                <a:solidFill>
                  <a:srgbClr val="221F1F"/>
                </a:solidFill>
                <a:latin typeface="Arial"/>
                <a:cs typeface="Arial"/>
              </a:rPr>
              <a:t>dakika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Stroke </a:t>
            </a: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Uzunluğu	: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7 / 8 / 9 / 15</a:t>
            </a:r>
            <a:r>
              <a:rPr sz="1400" spc="-2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mm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Di</a:t>
            </a:r>
            <a:r>
              <a:rPr lang="tr-TR" sz="1400" b="1" spc="-5" dirty="0" err="1">
                <a:solidFill>
                  <a:srgbClr val="221F1F"/>
                </a:solidFill>
                <a:latin typeface="Arial"/>
                <a:cs typeface="Arial"/>
              </a:rPr>
              <a:t>fram</a:t>
            </a: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 çapı	: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124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140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157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sz="1400" spc="-2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179 </a:t>
            </a:r>
            <a:r>
              <a:rPr sz="1400" spc="-10" dirty="0">
                <a:solidFill>
                  <a:srgbClr val="221F1F"/>
                </a:solidFill>
                <a:latin typeface="Arial"/>
                <a:cs typeface="Arial"/>
              </a:rPr>
              <a:t>mm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Motor</a:t>
            </a: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		: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0.55 / 0.75 / 1.1</a:t>
            </a:r>
            <a:r>
              <a:rPr sz="1400" spc="-2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21F1F"/>
                </a:solidFill>
                <a:latin typeface="Arial"/>
                <a:cs typeface="Arial"/>
              </a:rPr>
              <a:t>kW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tr-TR" sz="1400" b="1" spc="-5" dirty="0">
                <a:solidFill>
                  <a:srgbClr val="221F1F"/>
                </a:solidFill>
                <a:latin typeface="Arial"/>
                <a:cs typeface="Arial"/>
              </a:rPr>
              <a:t>Pompa Kafası	: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SS 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316L</a:t>
            </a:r>
            <a:r>
              <a:rPr sz="1400" spc="-3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tr-TR" sz="1400" spc="-5" dirty="0">
                <a:solidFill>
                  <a:srgbClr val="221F1F"/>
                </a:solidFill>
                <a:latin typeface="Arial"/>
                <a:cs typeface="Arial"/>
              </a:rPr>
              <a:t> ve</a:t>
            </a:r>
            <a:r>
              <a:rPr sz="14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PVDF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tr-TR" sz="1400" b="1" spc="-10" dirty="0">
                <a:solidFill>
                  <a:srgbClr val="221F1F"/>
                </a:solidFill>
                <a:latin typeface="Arial"/>
                <a:cs typeface="Arial"/>
              </a:rPr>
              <a:t>Koruma Sınıfı	:</a:t>
            </a:r>
            <a:r>
              <a:rPr sz="1400" b="1" spc="-1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IP55</a:t>
            </a:r>
            <a:endParaRPr lang="tr-TR" sz="1400" dirty="0">
              <a:solidFill>
                <a:srgbClr val="221F1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lang="tr-TR" sz="1400" dirty="0">
              <a:solidFill>
                <a:srgbClr val="221F1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101" y="718261"/>
            <a:ext cx="76377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800" spc="-5" dirty="0"/>
              <a:t>Mekanik </a:t>
            </a:r>
            <a:r>
              <a:rPr lang="tr-TR" sz="2800" spc="-5" dirty="0" err="1"/>
              <a:t>Diaframlı</a:t>
            </a:r>
            <a:r>
              <a:rPr lang="tr-TR" sz="28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69630" y="1471345"/>
            <a:ext cx="3311271" cy="4537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06430" y="6567205"/>
            <a:ext cx="74549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© 2017</a:t>
            </a:r>
            <a:r>
              <a:rPr sz="900" spc="-90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SEKO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2" y="331089"/>
            <a:ext cx="12188997" cy="652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3391" y="1361694"/>
            <a:ext cx="3471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02E7E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KOSMO MM1</a:t>
            </a:r>
            <a:r>
              <a:rPr sz="2000" spc="-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1F1F1F"/>
                </a:solidFill>
                <a:latin typeface="Arial"/>
                <a:cs typeface="Arial"/>
              </a:rPr>
              <a:t>Spe</a:t>
            </a:r>
            <a:r>
              <a:rPr lang="tr-TR" sz="2000" dirty="0" err="1">
                <a:solidFill>
                  <a:srgbClr val="1F1F1F"/>
                </a:solidFill>
                <a:latin typeface="Arial"/>
                <a:cs typeface="Arial"/>
              </a:rPr>
              <a:t>sikasyon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101" y="718261"/>
            <a:ext cx="76377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14475" y="1940566"/>
          <a:ext cx="9397360" cy="3710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8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6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12750">
                <a:tc gridSpan="11">
                  <a:txBody>
                    <a:bodyPr/>
                    <a:lstStyle/>
                    <a:p>
                      <a:pPr marL="20485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750" spc="-200" dirty="0">
                          <a:latin typeface="Arial"/>
                          <a:cs typeface="Arial"/>
                        </a:rPr>
                        <a:t>KOSMO </a:t>
                      </a:r>
                      <a:r>
                        <a:rPr sz="1750" spc="-20" dirty="0">
                          <a:latin typeface="Arial"/>
                          <a:cs typeface="Arial"/>
                        </a:rPr>
                        <a:t>MM1 </a:t>
                      </a:r>
                      <a:r>
                        <a:rPr sz="1750" spc="-125" dirty="0">
                          <a:latin typeface="Arial"/>
                          <a:cs typeface="Arial"/>
                        </a:rPr>
                        <a:t>Series </a:t>
                      </a:r>
                      <a:r>
                        <a:rPr sz="1750" spc="-185" dirty="0">
                          <a:latin typeface="Arial"/>
                          <a:cs typeface="Arial"/>
                        </a:rPr>
                        <a:t>-EQUIPPED </a:t>
                      </a:r>
                      <a:r>
                        <a:rPr sz="1750" spc="-14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750" spc="-210" dirty="0">
                          <a:latin typeface="Arial"/>
                          <a:cs typeface="Arial"/>
                        </a:rPr>
                        <a:t>STANDARD</a:t>
                      </a:r>
                      <a:r>
                        <a:rPr sz="175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190" dirty="0">
                          <a:latin typeface="Arial"/>
                          <a:cs typeface="Arial"/>
                        </a:rPr>
                        <a:t>MOTOR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150" b="1" spc="-25" dirty="0">
                          <a:latin typeface="Trebuchet MS"/>
                          <a:cs typeface="Trebuchet MS"/>
                        </a:rPr>
                        <a:t>Model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22580" marR="180340" indent="-118745">
                        <a:lnSpc>
                          <a:spcPct val="110900"/>
                        </a:lnSpc>
                        <a:spcBef>
                          <a:spcPts val="5"/>
                        </a:spcBef>
                      </a:pPr>
                      <a:r>
                        <a:rPr sz="1150" b="1" spc="-15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150" b="1" spc="-1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50" b="1" spc="-2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50" b="1" spc="-10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50" b="1" spc="2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50" b="1" spc="-2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150" b="1" spc="2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50" b="1" dirty="0">
                          <a:latin typeface="Trebuchet MS"/>
                          <a:cs typeface="Trebuchet MS"/>
                        </a:rPr>
                        <a:t>r  </a:t>
                      </a:r>
                      <a:r>
                        <a:rPr sz="1150" b="1" spc="-60" dirty="0">
                          <a:latin typeface="Trebuchet MS"/>
                          <a:cs typeface="Trebuchet MS"/>
                        </a:rPr>
                        <a:t>(mm)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81305" marR="15240" indent="-250190">
                        <a:lnSpc>
                          <a:spcPct val="110900"/>
                        </a:lnSpc>
                        <a:spcBef>
                          <a:spcPts val="5"/>
                        </a:spcBef>
                      </a:pPr>
                      <a:r>
                        <a:rPr sz="1150" b="1" spc="-80" dirty="0">
                          <a:latin typeface="Trebuchet MS"/>
                          <a:cs typeface="Trebuchet MS"/>
                        </a:rPr>
                        <a:t>Stroke Length  </a:t>
                      </a:r>
                      <a:r>
                        <a:rPr sz="1150" b="1" spc="-60" dirty="0">
                          <a:latin typeface="Trebuchet MS"/>
                          <a:cs typeface="Trebuchet MS"/>
                        </a:rPr>
                        <a:t>(mm)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2410" marR="137795" indent="-76835">
                        <a:lnSpc>
                          <a:spcPct val="110900"/>
                        </a:lnSpc>
                        <a:spcBef>
                          <a:spcPts val="5"/>
                        </a:spcBef>
                      </a:pPr>
                      <a:r>
                        <a:rPr sz="115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50" b="1" spc="-1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150" b="1" spc="-3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150" b="1" spc="-2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150" b="1" spc="-10" dirty="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150" b="1" dirty="0"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150" b="1" spc="-75" dirty="0">
                          <a:latin typeface="Trebuchet MS"/>
                          <a:cs typeface="Trebuchet MS"/>
                        </a:rPr>
                        <a:t>Rate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1454" marR="34290" indent="-167005">
                        <a:lnSpc>
                          <a:spcPct val="110900"/>
                        </a:lnSpc>
                        <a:spcBef>
                          <a:spcPts val="5"/>
                        </a:spcBef>
                      </a:pPr>
                      <a:r>
                        <a:rPr sz="1150" b="1" spc="-75" dirty="0">
                          <a:latin typeface="Trebuchet MS"/>
                          <a:cs typeface="Trebuchet MS"/>
                        </a:rPr>
                        <a:t>Flow</a:t>
                      </a:r>
                      <a:r>
                        <a:rPr sz="115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b="1" spc="-75" dirty="0">
                          <a:latin typeface="Trebuchet MS"/>
                          <a:cs typeface="Trebuchet MS"/>
                        </a:rPr>
                        <a:t>Rate  </a:t>
                      </a:r>
                      <a:r>
                        <a:rPr sz="1150" b="1" spc="-60" dirty="0">
                          <a:latin typeface="Trebuchet MS"/>
                          <a:cs typeface="Trebuchet MS"/>
                        </a:rPr>
                        <a:t>[l/h]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9375" marR="68580" indent="635" algn="ctr">
                        <a:lnSpc>
                          <a:spcPct val="111000"/>
                        </a:lnSpc>
                        <a:spcBef>
                          <a:spcPts val="740"/>
                        </a:spcBef>
                      </a:pPr>
                      <a:r>
                        <a:rPr sz="1150" b="1" spc="-20" dirty="0">
                          <a:latin typeface="Trebuchet MS"/>
                          <a:cs typeface="Trebuchet MS"/>
                        </a:rPr>
                        <a:t>Max  </a:t>
                      </a:r>
                      <a:r>
                        <a:rPr sz="1150" b="1" spc="-1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150" b="1" spc="-3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150" b="1" spc="2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50" b="1" spc="-25" dirty="0">
                          <a:latin typeface="Trebuchet MS"/>
                          <a:cs typeface="Trebuchet MS"/>
                        </a:rPr>
                        <a:t>ss</a:t>
                      </a:r>
                      <a:r>
                        <a:rPr sz="1150" b="1" spc="-2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150" b="1" spc="-3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150" b="1" dirty="0"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150" b="1" spc="-75" dirty="0">
                          <a:latin typeface="Trebuchet MS"/>
                          <a:cs typeface="Trebuchet MS"/>
                        </a:rPr>
                        <a:t>(bar)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150" b="1" spc="-75" dirty="0">
                          <a:latin typeface="Trebuchet MS"/>
                          <a:cs typeface="Trebuchet MS"/>
                        </a:rPr>
                        <a:t>Connections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b="1" spc="-30" dirty="0">
                          <a:latin typeface="Trebuchet MS"/>
                          <a:cs typeface="Trebuchet MS"/>
                        </a:rPr>
                        <a:t>Motor</a:t>
                      </a:r>
                      <a:r>
                        <a:rPr sz="115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b="1" spc="-25" dirty="0">
                          <a:latin typeface="Trebuchet MS"/>
                          <a:cs typeface="Trebuchet MS"/>
                        </a:rPr>
                        <a:t>(*)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b="1" spc="-70" dirty="0">
                          <a:latin typeface="Trebuchet MS"/>
                          <a:cs typeface="Trebuchet MS"/>
                        </a:rPr>
                        <a:t>Gross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  <a:p>
                      <a:pPr marL="162560" marR="146685" algn="ctr">
                        <a:lnSpc>
                          <a:spcPts val="1530"/>
                        </a:lnSpc>
                        <a:spcBef>
                          <a:spcPts val="75"/>
                        </a:spcBef>
                      </a:pPr>
                      <a:r>
                        <a:rPr sz="1150" b="1" spc="-5" dirty="0"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150" b="1" spc="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50" b="1" spc="-1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50" b="1" spc="-5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150" b="1" spc="-20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150" b="1" dirty="0">
                          <a:latin typeface="Trebuchet MS"/>
                          <a:cs typeface="Trebuchet MS"/>
                        </a:rPr>
                        <a:t>t  </a:t>
                      </a:r>
                      <a:r>
                        <a:rPr sz="1150" b="1" spc="-70" dirty="0">
                          <a:latin typeface="Trebuchet MS"/>
                          <a:cs typeface="Trebuchet MS"/>
                        </a:rPr>
                        <a:t>(Kg)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135255" indent="82550">
                        <a:lnSpc>
                          <a:spcPct val="110900"/>
                        </a:lnSpc>
                        <a:spcBef>
                          <a:spcPts val="640"/>
                        </a:spcBef>
                      </a:pPr>
                      <a:r>
                        <a:rPr sz="1150" b="1" spc="-85" dirty="0">
                          <a:latin typeface="Trebuchet MS"/>
                          <a:cs typeface="Trebuchet MS"/>
                        </a:rPr>
                        <a:t>Carton </a:t>
                      </a:r>
                      <a:r>
                        <a:rPr sz="1150" b="1" spc="-65" dirty="0">
                          <a:latin typeface="Trebuchet MS"/>
                          <a:cs typeface="Trebuchet MS"/>
                        </a:rPr>
                        <a:t>Box  </a:t>
                      </a:r>
                      <a:r>
                        <a:rPr sz="1150" b="1" spc="-20" dirty="0">
                          <a:latin typeface="Trebuchet MS"/>
                          <a:cs typeface="Trebuchet MS"/>
                        </a:rPr>
                        <a:t>L*W*H</a:t>
                      </a:r>
                      <a:r>
                        <a:rPr sz="1150" b="1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b="1" spc="-60" dirty="0">
                          <a:latin typeface="Trebuchet MS"/>
                          <a:cs typeface="Trebuchet MS"/>
                        </a:rPr>
                        <a:t>(mm)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812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50" b="1" spc="-80" dirty="0">
                          <a:latin typeface="Trebuchet MS"/>
                          <a:cs typeface="Trebuchet MS"/>
                        </a:rPr>
                        <a:t>SS316L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150" b="1" spc="-80" dirty="0">
                          <a:latin typeface="Trebuchet MS"/>
                          <a:cs typeface="Trebuchet MS"/>
                        </a:rPr>
                        <a:t>PVDF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150" b="1" spc="-55" dirty="0">
                          <a:latin typeface="Trebuchet MS"/>
                          <a:cs typeface="Trebuchet MS"/>
                        </a:rPr>
                        <a:t>Kw/pole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136525" indent="-42545">
                        <a:lnSpc>
                          <a:spcPct val="111000"/>
                        </a:lnSpc>
                        <a:spcBef>
                          <a:spcPts val="530"/>
                        </a:spcBef>
                      </a:pPr>
                      <a:r>
                        <a:rPr sz="115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50" b="1" spc="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50" b="1" spc="15" dirty="0">
                          <a:latin typeface="Trebuchet MS"/>
                          <a:cs typeface="Trebuchet MS"/>
                        </a:rPr>
                        <a:t>316</a:t>
                      </a:r>
                      <a:r>
                        <a:rPr sz="1150" b="1" dirty="0">
                          <a:latin typeface="Trebuchet MS"/>
                          <a:cs typeface="Trebuchet MS"/>
                        </a:rPr>
                        <a:t>L  </a:t>
                      </a:r>
                      <a:r>
                        <a:rPr sz="1150" b="1" spc="-80" dirty="0">
                          <a:latin typeface="Trebuchet MS"/>
                          <a:cs typeface="Trebuchet MS"/>
                        </a:rPr>
                        <a:t>PVDF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673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91795" marR="299720" indent="-42545">
                        <a:lnSpc>
                          <a:spcPct val="111000"/>
                        </a:lnSpc>
                        <a:spcBef>
                          <a:spcPts val="530"/>
                        </a:spcBef>
                      </a:pPr>
                      <a:r>
                        <a:rPr sz="115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50" b="1" spc="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50" b="1" spc="15" dirty="0">
                          <a:latin typeface="Trebuchet MS"/>
                          <a:cs typeface="Trebuchet MS"/>
                        </a:rPr>
                        <a:t>316</a:t>
                      </a:r>
                      <a:r>
                        <a:rPr sz="1150" b="1" dirty="0">
                          <a:latin typeface="Trebuchet MS"/>
                          <a:cs typeface="Trebuchet MS"/>
                        </a:rPr>
                        <a:t>L  </a:t>
                      </a:r>
                      <a:r>
                        <a:rPr sz="1150" b="1" spc="-80" dirty="0">
                          <a:latin typeface="Trebuchet MS"/>
                          <a:cs typeface="Trebuchet MS"/>
                        </a:rPr>
                        <a:t>PVDF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673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b="1" spc="-35" dirty="0">
                          <a:latin typeface="Trebuchet MS"/>
                          <a:cs typeface="Trebuchet MS"/>
                        </a:rPr>
                        <a:t>MM1A065C**A40000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8417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15" dirty="0">
                          <a:latin typeface="Arial"/>
                          <a:cs typeface="Arial"/>
                        </a:rPr>
                        <a:t>65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116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15" dirty="0">
                          <a:latin typeface="Arial"/>
                          <a:cs typeface="Arial"/>
                        </a:rPr>
                        <a:t>12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17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20" dirty="0">
                          <a:latin typeface="Arial"/>
                          <a:cs typeface="Arial"/>
                        </a:rPr>
                        <a:t>1/4"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50" spc="-15" dirty="0">
                          <a:latin typeface="Arial"/>
                          <a:cs typeface="Arial"/>
                        </a:rPr>
                        <a:t>8*12</a:t>
                      </a:r>
                      <a:r>
                        <a:rPr sz="11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latin typeface="Arial"/>
                          <a:cs typeface="Arial"/>
                        </a:rPr>
                        <a:t>PE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50" spc="-75" dirty="0">
                          <a:latin typeface="Arial"/>
                          <a:cs typeface="Arial"/>
                        </a:rPr>
                        <a:t>hose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0.25/4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16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150" spc="-50" dirty="0">
                          <a:latin typeface="Arial"/>
                          <a:cs typeface="Arial"/>
                        </a:rPr>
                        <a:t>450 </a:t>
                      </a:r>
                      <a:r>
                        <a:rPr sz="1150" spc="-175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150" spc="-50" dirty="0">
                          <a:latin typeface="Arial"/>
                          <a:cs typeface="Arial"/>
                        </a:rPr>
                        <a:t>300 </a:t>
                      </a:r>
                      <a:r>
                        <a:rPr sz="1150" spc="-17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50" dirty="0">
                          <a:latin typeface="Arial"/>
                          <a:cs typeface="Arial"/>
                        </a:rPr>
                        <a:t>550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b="1" spc="-35" dirty="0">
                          <a:latin typeface="Trebuchet MS"/>
                          <a:cs typeface="Trebuchet MS"/>
                        </a:rPr>
                        <a:t>MM1C096B**A40000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8417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15" dirty="0">
                          <a:latin typeface="Arial"/>
                          <a:cs typeface="Arial"/>
                        </a:rPr>
                        <a:t>96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78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53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15" dirty="0">
                          <a:latin typeface="Arial"/>
                          <a:cs typeface="Arial"/>
                        </a:rPr>
                        <a:t>10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17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20" dirty="0">
                          <a:latin typeface="Arial"/>
                          <a:cs typeface="Arial"/>
                        </a:rPr>
                        <a:t>3/8"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75" dirty="0">
                          <a:latin typeface="Arial"/>
                          <a:cs typeface="Arial"/>
                        </a:rPr>
                        <a:t>DN10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b="1" spc="-30" dirty="0">
                          <a:latin typeface="Trebuchet MS"/>
                          <a:cs typeface="Trebuchet MS"/>
                        </a:rPr>
                        <a:t>MM1D124B**B40000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124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150" spc="-50" dirty="0">
                          <a:latin typeface="Arial"/>
                          <a:cs typeface="Arial"/>
                        </a:rPr>
                        <a:t>6,4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78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170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257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G3/4"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1150" spc="-75" dirty="0">
                          <a:latin typeface="Arial"/>
                          <a:cs typeface="Arial"/>
                        </a:rPr>
                        <a:t>DN20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0.37/4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20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b="1" spc="-30" dirty="0">
                          <a:latin typeface="Trebuchet MS"/>
                          <a:cs typeface="Trebuchet MS"/>
                        </a:rPr>
                        <a:t>MM1D124B**B20000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156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340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0.37/2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b="1" spc="-35" dirty="0">
                          <a:latin typeface="Trebuchet MS"/>
                          <a:cs typeface="Trebuchet MS"/>
                        </a:rPr>
                        <a:t>MM1E140B**B20000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15" dirty="0">
                          <a:latin typeface="Arial"/>
                          <a:cs typeface="Arial"/>
                        </a:rPr>
                        <a:t>140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50" dirty="0">
                          <a:latin typeface="Arial"/>
                          <a:cs typeface="Arial"/>
                        </a:rPr>
                        <a:t>7,4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45" dirty="0">
                          <a:latin typeface="Arial"/>
                          <a:cs typeface="Arial"/>
                        </a:rPr>
                        <a:t>530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17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1"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75" dirty="0">
                          <a:latin typeface="Arial"/>
                          <a:cs typeface="Arial"/>
                        </a:rPr>
                        <a:t>DN25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0.37/2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2" y="331089"/>
            <a:ext cx="12188997" cy="652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3391" y="1348562"/>
            <a:ext cx="34728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02E7E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KOSMO MM2</a:t>
            </a:r>
            <a:r>
              <a:rPr sz="2000" spc="-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1F1F1F"/>
                </a:solidFill>
                <a:latin typeface="Arial"/>
                <a:cs typeface="Arial"/>
              </a:rPr>
              <a:t>Spe</a:t>
            </a:r>
            <a:r>
              <a:rPr lang="tr-TR" sz="2000" dirty="0" err="1">
                <a:solidFill>
                  <a:srgbClr val="1F1F1F"/>
                </a:solidFill>
                <a:latin typeface="Arial"/>
                <a:cs typeface="Arial"/>
              </a:rPr>
              <a:t>sifikasyon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101" y="718261"/>
            <a:ext cx="76377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44257" y="1864877"/>
          <a:ext cx="8171811" cy="4031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8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3220">
                <a:tc gridSpan="11">
                  <a:txBody>
                    <a:bodyPr/>
                    <a:lstStyle/>
                    <a:p>
                      <a:pPr marL="17532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500" spc="-150" dirty="0">
                          <a:latin typeface="Arial"/>
                          <a:cs typeface="Arial"/>
                        </a:rPr>
                        <a:t>KOSMO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MM2 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Series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-EQUIPPED </a:t>
                      </a:r>
                      <a:r>
                        <a:rPr sz="1500" spc="-9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STANDARD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MOTOR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Model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1290" marR="41275" indent="-104139">
                        <a:lnSpc>
                          <a:spcPct val="112400"/>
                        </a:lnSpc>
                      </a:pP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  </a:t>
                      </a:r>
                      <a:r>
                        <a:rPr sz="1000" b="1" spc="-45" dirty="0">
                          <a:latin typeface="Trebuchet MS"/>
                          <a:cs typeface="Trebuchet MS"/>
                        </a:rPr>
                        <a:t>(mm)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80340" marR="164465" indent="12065" algn="just">
                        <a:lnSpc>
                          <a:spcPct val="112200"/>
                        </a:lnSpc>
                        <a:spcBef>
                          <a:spcPts val="855"/>
                        </a:spcBef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  L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  </a:t>
                      </a:r>
                      <a:r>
                        <a:rPr sz="1000" b="1" spc="-45" dirty="0">
                          <a:latin typeface="Trebuchet MS"/>
                          <a:cs typeface="Trebuchet MS"/>
                        </a:rPr>
                        <a:t>(mm)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4470" marR="119380" indent="-67310">
                        <a:lnSpc>
                          <a:spcPct val="1124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000" b="1" spc="-55" dirty="0">
                          <a:latin typeface="Trebuchet MS"/>
                          <a:cs typeface="Trebuchet MS"/>
                        </a:rPr>
                        <a:t>Rate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6690" marR="27940" indent="-146685">
                        <a:lnSpc>
                          <a:spcPct val="112400"/>
                        </a:lnSpc>
                      </a:pPr>
                      <a:r>
                        <a:rPr sz="1000" b="1" spc="-60" dirty="0">
                          <a:latin typeface="Trebuchet MS"/>
                          <a:cs typeface="Trebuchet MS"/>
                        </a:rPr>
                        <a:t>Flow</a:t>
                      </a:r>
                      <a:r>
                        <a:rPr sz="1000" b="1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latin typeface="Trebuchet MS"/>
                          <a:cs typeface="Trebuchet MS"/>
                        </a:rPr>
                        <a:t>Rate  </a:t>
                      </a:r>
                      <a:r>
                        <a:rPr sz="1000" b="1" spc="-45" dirty="0">
                          <a:latin typeface="Trebuchet MS"/>
                          <a:cs typeface="Trebuchet MS"/>
                        </a:rPr>
                        <a:t>[l/h]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 marR="119380" indent="635" algn="ctr">
                        <a:lnSpc>
                          <a:spcPct val="112200"/>
                        </a:lnSpc>
                        <a:spcBef>
                          <a:spcPts val="855"/>
                        </a:spcBef>
                      </a:pP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Max  P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ss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000" b="1" spc="-60" dirty="0">
                          <a:latin typeface="Trebuchet MS"/>
                          <a:cs typeface="Trebuchet MS"/>
                        </a:rPr>
                        <a:t>(bar)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Trebuchet MS"/>
                          <a:cs typeface="Trebuchet MS"/>
                        </a:rPr>
                        <a:t>Connections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Motor</a:t>
                      </a:r>
                      <a:r>
                        <a:rPr sz="10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(*)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5" dirty="0">
                          <a:latin typeface="Trebuchet MS"/>
                          <a:cs typeface="Trebuchet MS"/>
                        </a:rPr>
                        <a:t>Gross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27000" marR="101600" algn="ctr">
                        <a:lnSpc>
                          <a:spcPct val="112200"/>
                        </a:lnSpc>
                      </a:pPr>
                      <a:r>
                        <a:rPr sz="1000" b="1" spc="-5" dirty="0"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  </a:t>
                      </a:r>
                      <a:r>
                        <a:rPr sz="1000" b="1" spc="-55" dirty="0">
                          <a:latin typeface="Trebuchet MS"/>
                          <a:cs typeface="Trebuchet MS"/>
                        </a:rPr>
                        <a:t>(Kg)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70180" indent="17780">
                        <a:lnSpc>
                          <a:spcPct val="112400"/>
                        </a:lnSpc>
                        <a:spcBef>
                          <a:spcPts val="555"/>
                        </a:spcBef>
                      </a:pPr>
                      <a:r>
                        <a:rPr sz="1000" b="1" spc="-35" dirty="0">
                          <a:latin typeface="Trebuchet MS"/>
                          <a:cs typeface="Trebuchet MS"/>
                        </a:rPr>
                        <a:t>Wooden</a:t>
                      </a:r>
                      <a:r>
                        <a:rPr sz="1000" b="1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latin typeface="Trebuchet MS"/>
                          <a:cs typeface="Trebuchet MS"/>
                        </a:rPr>
                        <a:t>Box  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L*W*H</a:t>
                      </a:r>
                      <a:r>
                        <a:rPr sz="10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latin typeface="Trebuchet MS"/>
                          <a:cs typeface="Trebuchet MS"/>
                        </a:rPr>
                        <a:t>(mm)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000" b="1" spc="-65" dirty="0">
                          <a:latin typeface="Trebuchet MS"/>
                          <a:cs typeface="Trebuchet MS"/>
                        </a:rPr>
                        <a:t>SS316L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1000" b="1" spc="-65" dirty="0">
                          <a:latin typeface="Trebuchet MS"/>
                          <a:cs typeface="Trebuchet MS"/>
                        </a:rPr>
                        <a:t>PVDF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00" b="1" spc="-40" dirty="0">
                          <a:latin typeface="Trebuchet MS"/>
                          <a:cs typeface="Trebuchet MS"/>
                        </a:rPr>
                        <a:t>Kw/pole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1610" marR="92075" indent="-36830">
                        <a:lnSpc>
                          <a:spcPct val="112400"/>
                        </a:lnSpc>
                        <a:spcBef>
                          <a:spcPts val="700"/>
                        </a:spcBef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SS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316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L  </a:t>
                      </a:r>
                      <a:r>
                        <a:rPr sz="1000" b="1" spc="-65" dirty="0">
                          <a:latin typeface="Trebuchet MS"/>
                          <a:cs typeface="Trebuchet MS"/>
                        </a:rPr>
                        <a:t>PVDF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321310" indent="-36830">
                        <a:lnSpc>
                          <a:spcPct val="112400"/>
                        </a:lnSpc>
                        <a:spcBef>
                          <a:spcPts val="700"/>
                        </a:spcBef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SS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316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L  </a:t>
                      </a:r>
                      <a:r>
                        <a:rPr sz="1000" b="1" spc="-65" dirty="0">
                          <a:latin typeface="Trebuchet MS"/>
                          <a:cs typeface="Trebuchet MS"/>
                        </a:rPr>
                        <a:t>PVDF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MM2F124D**C40000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4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3/4"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4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3/4"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0.55/4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56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700 </a:t>
                      </a:r>
                      <a:r>
                        <a:rPr sz="1000" spc="-145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500 </a:t>
                      </a:r>
                      <a:r>
                        <a:rPr sz="1000" spc="-14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b="1" spc="-35" dirty="0">
                          <a:latin typeface="Trebuchet MS"/>
                          <a:cs typeface="Trebuchet MS"/>
                        </a:rPr>
                        <a:t>MM2F124F**C40000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250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MM2G124G**C40000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450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MM2G140G**C40000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600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9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4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1"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8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4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1"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MM2H157G**C40000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1.000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3.5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MM2I179F**D40000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1.600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40" dirty="0">
                          <a:latin typeface="Arial"/>
                          <a:cs typeface="Arial"/>
                        </a:rPr>
                        <a:t>G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1/2"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40" dirty="0">
                          <a:latin typeface="Arial"/>
                          <a:cs typeface="Arial"/>
                        </a:rPr>
                        <a:t>G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1/2"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0.75/4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MM2I179G**E40000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175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2.300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1.1/4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3628"/>
            <a:ext cx="12192000" cy="6524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391" y="1420723"/>
            <a:ext cx="10357485" cy="193065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Not: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ts val="2280"/>
              </a:lnSpc>
              <a:spcBef>
                <a:spcPts val="755"/>
              </a:spcBef>
              <a:buClr>
                <a:srgbClr val="002E7E"/>
              </a:buClr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(*) </a:t>
            </a:r>
            <a:r>
              <a:rPr lang="tr-TR" sz="2000" dirty="0">
                <a:solidFill>
                  <a:srgbClr val="1F1F1F"/>
                </a:solidFill>
                <a:latin typeface="Arial"/>
                <a:cs typeface="Arial"/>
              </a:rPr>
              <a:t>Ayrıca frekans </a:t>
            </a:r>
            <a:r>
              <a:rPr lang="tr-TR" sz="2000" dirty="0" err="1">
                <a:solidFill>
                  <a:srgbClr val="1F1F1F"/>
                </a:solidFill>
                <a:latin typeface="Arial"/>
                <a:cs typeface="Arial"/>
              </a:rPr>
              <a:t>konvertörlü</a:t>
            </a:r>
            <a:r>
              <a:rPr lang="tr-TR" sz="2000" dirty="0">
                <a:solidFill>
                  <a:srgbClr val="1F1F1F"/>
                </a:solidFill>
                <a:latin typeface="Arial"/>
                <a:cs typeface="Arial"/>
              </a:rPr>
              <a:t> veya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 Ex-proof</a:t>
            </a:r>
            <a:r>
              <a:rPr sz="2000" spc="-2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motor</a:t>
            </a:r>
            <a:r>
              <a:rPr lang="tr-TR" sz="2000" dirty="0">
                <a:solidFill>
                  <a:srgbClr val="1F1F1F"/>
                </a:solidFill>
                <a:latin typeface="Arial"/>
                <a:cs typeface="Arial"/>
              </a:rPr>
              <a:t> eklenebilir.</a:t>
            </a:r>
            <a:endParaRPr sz="2000" dirty="0">
              <a:latin typeface="Arial"/>
              <a:cs typeface="Arial"/>
            </a:endParaRPr>
          </a:p>
          <a:p>
            <a:pPr marL="469265">
              <a:lnSpc>
                <a:spcPts val="2280"/>
              </a:lnSpc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(Ex dII</a:t>
            </a:r>
            <a:r>
              <a:rPr sz="20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BT4);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002E7E"/>
              </a:buClr>
              <a:buAutoNum type="arabicParenR" startAt="2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(**) </a:t>
            </a:r>
            <a:r>
              <a:rPr lang="tr-TR" sz="2000" dirty="0">
                <a:solidFill>
                  <a:srgbClr val="1F1F1F"/>
                </a:solidFill>
                <a:latin typeface="Arial"/>
                <a:cs typeface="Arial"/>
              </a:rPr>
              <a:t>Kimyasala uygun parça seçimleri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: SS 316 (21) and PVDF</a:t>
            </a:r>
            <a:r>
              <a:rPr sz="2000" spc="-2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(41);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Clr>
                <a:srgbClr val="002E7E"/>
              </a:buClr>
              <a:buAutoNum type="arabicParenR" startAt="2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EPDM (24 / 44) upon</a:t>
            </a:r>
            <a:r>
              <a:rPr sz="20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request.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101" y="718261"/>
            <a:ext cx="76377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06240" y="3543857"/>
          <a:ext cx="4094478" cy="2092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7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3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882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 spc="20" dirty="0">
                          <a:latin typeface="Liberation Sans Narrow"/>
                          <a:cs typeface="Liberation Sans Narrow"/>
                        </a:rPr>
                        <a:t>Material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89535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350" b="1" spc="40" dirty="0">
                          <a:latin typeface="Liberation Sans Narrow"/>
                          <a:cs typeface="Liberation Sans Narrow"/>
                        </a:rPr>
                        <a:t>Liquid </a:t>
                      </a:r>
                      <a:r>
                        <a:rPr sz="1350" b="1" spc="15" dirty="0">
                          <a:latin typeface="Liberation Sans Narrow"/>
                          <a:cs typeface="Liberation Sans Narrow"/>
                        </a:rPr>
                        <a:t>End</a:t>
                      </a:r>
                      <a:r>
                        <a:rPr sz="1350" b="1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b="1" spc="25" dirty="0">
                          <a:latin typeface="Liberation Sans Narrow"/>
                          <a:cs typeface="Liberation Sans Narrow"/>
                        </a:rPr>
                        <a:t>Body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225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ADCDD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15" dirty="0">
                          <a:latin typeface="Liberation Sans Narrow"/>
                          <a:cs typeface="Liberation Sans Narrow"/>
                        </a:rPr>
                        <a:t>21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15" dirty="0">
                          <a:latin typeface="Liberation Sans Narrow"/>
                          <a:cs typeface="Liberation Sans Narrow"/>
                        </a:rPr>
                        <a:t>41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15" dirty="0">
                          <a:latin typeface="Liberation Sans Narrow"/>
                          <a:cs typeface="Liberation Sans Narrow"/>
                        </a:rPr>
                        <a:t>24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15" dirty="0">
                          <a:latin typeface="Liberation Sans Narrow"/>
                          <a:cs typeface="Liberation Sans Narrow"/>
                        </a:rPr>
                        <a:t>44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20" dirty="0">
                          <a:latin typeface="Liberation Sans Narrow"/>
                          <a:cs typeface="Liberation Sans Narrow"/>
                        </a:rPr>
                        <a:t>Pump</a:t>
                      </a:r>
                      <a:r>
                        <a:rPr sz="1350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10" dirty="0">
                          <a:latin typeface="Liberation Sans Narrow"/>
                          <a:cs typeface="Liberation Sans Narrow"/>
                        </a:rPr>
                        <a:t>Head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-5" dirty="0">
                          <a:latin typeface="Liberation Sans Narrow"/>
                          <a:cs typeface="Liberation Sans Narrow"/>
                        </a:rPr>
                        <a:t>SS</a:t>
                      </a:r>
                      <a:r>
                        <a:rPr sz="1350" spc="-7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10" dirty="0">
                          <a:latin typeface="Liberation Sans Narrow"/>
                          <a:cs typeface="Liberation Sans Narrow"/>
                        </a:rPr>
                        <a:t>316L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-25" dirty="0">
                          <a:latin typeface="Liberation Sans Narrow"/>
                          <a:cs typeface="Liberation Sans Narrow"/>
                        </a:rPr>
                        <a:t>PVDF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-5" dirty="0">
                          <a:latin typeface="Liberation Sans Narrow"/>
                          <a:cs typeface="Liberation Sans Narrow"/>
                        </a:rPr>
                        <a:t>SS</a:t>
                      </a:r>
                      <a:r>
                        <a:rPr sz="1350" spc="-7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10" dirty="0">
                          <a:latin typeface="Liberation Sans Narrow"/>
                          <a:cs typeface="Liberation Sans Narrow"/>
                        </a:rPr>
                        <a:t>316L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-25" dirty="0">
                          <a:latin typeface="Liberation Sans Narrow"/>
                          <a:cs typeface="Liberation Sans Narrow"/>
                        </a:rPr>
                        <a:t>PVDF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10" dirty="0">
                          <a:latin typeface="Liberation Sans Narrow"/>
                          <a:cs typeface="Liberation Sans Narrow"/>
                        </a:rPr>
                        <a:t>Diaphragm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-5" dirty="0">
                          <a:latin typeface="Liberation Sans Narrow"/>
                          <a:cs typeface="Liberation Sans Narrow"/>
                        </a:rPr>
                        <a:t>PT</a:t>
                      </a:r>
                      <a:r>
                        <a:rPr sz="1350" spc="-18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25" dirty="0">
                          <a:latin typeface="Liberation Sans Narrow"/>
                          <a:cs typeface="Liberation Sans Narrow"/>
                        </a:rPr>
                        <a:t>FE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-5" dirty="0">
                          <a:latin typeface="Liberation Sans Narrow"/>
                          <a:cs typeface="Liberation Sans Narrow"/>
                        </a:rPr>
                        <a:t>PT</a:t>
                      </a:r>
                      <a:r>
                        <a:rPr sz="1350" spc="-18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25" dirty="0">
                          <a:latin typeface="Liberation Sans Narrow"/>
                          <a:cs typeface="Liberation Sans Narrow"/>
                        </a:rPr>
                        <a:t>FE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5" dirty="0">
                          <a:latin typeface="Liberation Sans Narrow"/>
                          <a:cs typeface="Liberation Sans Narrow"/>
                        </a:rPr>
                        <a:t>Seal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15" dirty="0">
                          <a:latin typeface="Liberation Sans Narrow"/>
                          <a:cs typeface="Liberation Sans Narrow"/>
                        </a:rPr>
                        <a:t>FPM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dirty="0">
                          <a:latin typeface="Liberation Sans Narrow"/>
                          <a:cs typeface="Liberation Sans Narrow"/>
                        </a:rPr>
                        <a:t>EPDM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5" dirty="0">
                          <a:latin typeface="Liberation Sans Narrow"/>
                          <a:cs typeface="Liberation Sans Narrow"/>
                        </a:rPr>
                        <a:t>Ball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350" spc="-5" dirty="0">
                          <a:latin typeface="Liberation Sans Narrow"/>
                          <a:cs typeface="Liberation Sans Narrow"/>
                        </a:rPr>
                        <a:t>SS</a:t>
                      </a:r>
                      <a:r>
                        <a:rPr sz="1350" spc="-7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10" dirty="0">
                          <a:latin typeface="Liberation Sans Narrow"/>
                          <a:cs typeface="Liberation Sans Narrow"/>
                        </a:rPr>
                        <a:t>316L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51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20" dirty="0">
                          <a:latin typeface="Liberation Sans Narrow"/>
                          <a:cs typeface="Liberation Sans Narrow"/>
                        </a:rPr>
                        <a:t>Ceramic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350" spc="-5" dirty="0">
                          <a:latin typeface="Liberation Sans Narrow"/>
                          <a:cs typeface="Liberation Sans Narrow"/>
                        </a:rPr>
                        <a:t>SS</a:t>
                      </a:r>
                      <a:r>
                        <a:rPr sz="1350" spc="-7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10" dirty="0">
                          <a:latin typeface="Liberation Sans Narrow"/>
                          <a:cs typeface="Liberation Sans Narrow"/>
                        </a:rPr>
                        <a:t>316L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51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20" dirty="0">
                          <a:latin typeface="Liberation Sans Narrow"/>
                          <a:cs typeface="Liberation Sans Narrow"/>
                        </a:rPr>
                        <a:t>Ceramic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350" spc="5" dirty="0">
                          <a:latin typeface="Liberation Sans Narrow"/>
                          <a:cs typeface="Liberation Sans Narrow"/>
                        </a:rPr>
                        <a:t>Ball</a:t>
                      </a:r>
                      <a:r>
                        <a:rPr sz="1350" spc="-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5" dirty="0">
                          <a:latin typeface="Liberation Sans Narrow"/>
                          <a:cs typeface="Liberation Sans Narrow"/>
                        </a:rPr>
                        <a:t>Seat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350" spc="-5" dirty="0">
                          <a:latin typeface="Liberation Sans Narrow"/>
                          <a:cs typeface="Liberation Sans Narrow"/>
                        </a:rPr>
                        <a:t>PT</a:t>
                      </a:r>
                      <a:r>
                        <a:rPr sz="1350" spc="-18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25" dirty="0">
                          <a:latin typeface="Liberation Sans Narrow"/>
                          <a:cs typeface="Liberation Sans Narrow"/>
                        </a:rPr>
                        <a:t>FE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350" spc="-5" dirty="0">
                          <a:latin typeface="Liberation Sans Narrow"/>
                          <a:cs typeface="Liberation Sans Narrow"/>
                        </a:rPr>
                        <a:t>PT</a:t>
                      </a:r>
                      <a:r>
                        <a:rPr sz="1350" spc="-18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350" spc="25" dirty="0">
                          <a:latin typeface="Liberation Sans Narrow"/>
                          <a:cs typeface="Liberation Sans Narrow"/>
                        </a:rPr>
                        <a:t>FE</a:t>
                      </a:r>
                      <a:endParaRPr sz="135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3" y="331092"/>
            <a:ext cx="12188997" cy="652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391" y="617931"/>
            <a:ext cx="8413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7565FC1-C74F-4DED-A099-5348868BC941}"/>
              </a:ext>
            </a:extLst>
          </p:cNvPr>
          <p:cNvSpPr txBox="1"/>
          <p:nvPr/>
        </p:nvSpPr>
        <p:spPr>
          <a:xfrm>
            <a:off x="3886200" y="2870016"/>
            <a:ext cx="403625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ÖLÇÜ TABLOSU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391" y="1141602"/>
            <a:ext cx="39674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02E7E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Kosmo MM1 Installation</a:t>
            </a:r>
            <a:r>
              <a:rPr sz="2000" spc="-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Drawing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21095" y="2883395"/>
            <a:ext cx="3695019" cy="3546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995" y="512190"/>
            <a:ext cx="76384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800" spc="-5" dirty="0"/>
              <a:t>Mekanik </a:t>
            </a:r>
            <a:r>
              <a:rPr lang="tr-TR" sz="2800" spc="-5" dirty="0" err="1"/>
              <a:t>Diaframlı</a:t>
            </a:r>
            <a:r>
              <a:rPr lang="tr-TR" sz="28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991" y="6188455"/>
            <a:ext cx="2419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Note: </a:t>
            </a:r>
            <a:r>
              <a:rPr sz="1200" spc="-5" dirty="0">
                <a:solidFill>
                  <a:srgbClr val="1F1F1F"/>
                </a:solidFill>
                <a:latin typeface="Arial"/>
                <a:cs typeface="Arial"/>
              </a:rPr>
              <a:t>All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1F1F"/>
                </a:solidFill>
                <a:latin typeface="Arial"/>
                <a:cs typeface="Arial"/>
              </a:rPr>
              <a:t>dimensions are in</a:t>
            </a:r>
            <a:r>
              <a:rPr sz="1200" spc="-1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mm.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23505" y="1628283"/>
          <a:ext cx="9632311" cy="100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72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772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50825"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35" dirty="0">
                          <a:latin typeface="Arial"/>
                          <a:cs typeface="Arial"/>
                        </a:rPr>
                        <a:t>MM1 </a:t>
                      </a:r>
                      <a:r>
                        <a:rPr sz="1450" spc="-65" dirty="0">
                          <a:latin typeface="Arial"/>
                          <a:cs typeface="Arial"/>
                        </a:rPr>
                        <a:t>Pump</a:t>
                      </a:r>
                      <a:r>
                        <a:rPr sz="1450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0" dirty="0">
                          <a:latin typeface="Arial"/>
                          <a:cs typeface="Arial"/>
                        </a:rPr>
                        <a:t>head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50" spc="-15" dirty="0">
                          <a:latin typeface="Arial"/>
                          <a:cs typeface="Arial"/>
                        </a:rPr>
                        <a:t>material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b="1" spc="-70" dirty="0">
                          <a:latin typeface="Trebuchet MS"/>
                          <a:cs typeface="Trebuchet MS"/>
                        </a:rPr>
                        <a:t>Diaphragm </a:t>
                      </a:r>
                      <a:r>
                        <a:rPr sz="1450" b="1" spc="-80" dirty="0">
                          <a:latin typeface="Trebuchet MS"/>
                          <a:cs typeface="Trebuchet MS"/>
                        </a:rPr>
                        <a:t>dia.</a:t>
                      </a:r>
                      <a:r>
                        <a:rPr sz="1450" b="1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b="1" spc="-105" dirty="0">
                          <a:latin typeface="Trebuchet MS"/>
                          <a:cs typeface="Trebuchet MS"/>
                        </a:rPr>
                        <a:t>65mm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b="1" spc="-70" dirty="0">
                          <a:latin typeface="Trebuchet MS"/>
                          <a:cs typeface="Trebuchet MS"/>
                        </a:rPr>
                        <a:t>Diaphragm </a:t>
                      </a:r>
                      <a:r>
                        <a:rPr sz="1450" b="1" spc="-80" dirty="0">
                          <a:latin typeface="Trebuchet MS"/>
                          <a:cs typeface="Trebuchet MS"/>
                        </a:rPr>
                        <a:t>dia.</a:t>
                      </a:r>
                      <a:r>
                        <a:rPr sz="1450" b="1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b="1" spc="-105" dirty="0">
                          <a:latin typeface="Trebuchet MS"/>
                          <a:cs typeface="Trebuchet MS"/>
                        </a:rPr>
                        <a:t>96mm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b="1" spc="-70" dirty="0">
                          <a:latin typeface="Trebuchet MS"/>
                          <a:cs typeface="Trebuchet MS"/>
                        </a:rPr>
                        <a:t>Diaphragm </a:t>
                      </a:r>
                      <a:r>
                        <a:rPr sz="1450" b="1" spc="-80" dirty="0">
                          <a:latin typeface="Trebuchet MS"/>
                          <a:cs typeface="Trebuchet MS"/>
                        </a:rPr>
                        <a:t>dia.</a:t>
                      </a:r>
                      <a:r>
                        <a:rPr sz="1450" b="1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b="1" spc="-120" dirty="0">
                          <a:latin typeface="Trebuchet MS"/>
                          <a:cs typeface="Trebuchet MS"/>
                        </a:rPr>
                        <a:t>124mm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b="1" spc="-70" dirty="0">
                          <a:latin typeface="Trebuchet MS"/>
                          <a:cs typeface="Trebuchet MS"/>
                        </a:rPr>
                        <a:t>Diaphragm </a:t>
                      </a:r>
                      <a:r>
                        <a:rPr sz="1450" b="1" spc="-80" dirty="0">
                          <a:latin typeface="Trebuchet MS"/>
                          <a:cs typeface="Trebuchet MS"/>
                        </a:rPr>
                        <a:t>dia.</a:t>
                      </a:r>
                      <a:r>
                        <a:rPr sz="1450" b="1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b="1" spc="-120" dirty="0">
                          <a:latin typeface="Trebuchet MS"/>
                          <a:cs typeface="Trebuchet MS"/>
                        </a:rPr>
                        <a:t>140mm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40" dirty="0">
                          <a:latin typeface="Arial"/>
                          <a:cs typeface="Arial"/>
                        </a:rPr>
                        <a:t>Connection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C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40" dirty="0">
                          <a:latin typeface="Arial"/>
                          <a:cs typeface="Arial"/>
                        </a:rPr>
                        <a:t>Connection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C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40" dirty="0">
                          <a:latin typeface="Arial"/>
                          <a:cs typeface="Arial"/>
                        </a:rPr>
                        <a:t>Connection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C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40" dirty="0">
                          <a:latin typeface="Arial"/>
                          <a:cs typeface="Arial"/>
                        </a:rPr>
                        <a:t>Connection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C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b="1" spc="-75" dirty="0">
                          <a:latin typeface="Trebuchet MS"/>
                          <a:cs typeface="Trebuchet MS"/>
                        </a:rPr>
                        <a:t>PVDF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50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1450" spc="-8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5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85" dirty="0">
                          <a:latin typeface="Arial"/>
                          <a:cs typeface="Arial"/>
                        </a:rPr>
                        <a:t>12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166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104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303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" dirty="0">
                          <a:latin typeface="Arial"/>
                          <a:cs typeface="Arial"/>
                        </a:rPr>
                        <a:t>3/8"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222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108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301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" dirty="0">
                          <a:latin typeface="Arial"/>
                          <a:cs typeface="Arial"/>
                        </a:rPr>
                        <a:t>3/4"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293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118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322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1"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316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119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323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b="1" spc="-130" dirty="0">
                          <a:latin typeface="Trebuchet MS"/>
                          <a:cs typeface="Trebuchet MS"/>
                        </a:rPr>
                        <a:t>SS316L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" dirty="0">
                          <a:latin typeface="Arial"/>
                          <a:cs typeface="Arial"/>
                        </a:rPr>
                        <a:t>1/4"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175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108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294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" dirty="0">
                          <a:latin typeface="Arial"/>
                          <a:cs typeface="Arial"/>
                        </a:rPr>
                        <a:t>3/8"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167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107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293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" dirty="0">
                          <a:latin typeface="Arial"/>
                          <a:cs typeface="Arial"/>
                        </a:rPr>
                        <a:t>3/4"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216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113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306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1"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251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120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50" spc="-120" dirty="0">
                          <a:latin typeface="Arial"/>
                          <a:cs typeface="Arial"/>
                        </a:rPr>
                        <a:t>319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160056" y="2947923"/>
            <a:ext cx="2585592" cy="3243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06430" y="6567205"/>
            <a:ext cx="74549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© 2017</a:t>
            </a:r>
            <a:r>
              <a:rPr sz="900" spc="-90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SEKO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881" y="1181226"/>
            <a:ext cx="39674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02E7E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Kosmo MM2 Installation</a:t>
            </a:r>
            <a:r>
              <a:rPr sz="2000" spc="-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Drawing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66305" y="2934411"/>
            <a:ext cx="2945426" cy="3406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711" y="580389"/>
            <a:ext cx="763714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3404" y="6065621"/>
            <a:ext cx="2419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Note: </a:t>
            </a:r>
            <a:r>
              <a:rPr sz="1200" spc="-5" dirty="0">
                <a:solidFill>
                  <a:srgbClr val="1F1F1F"/>
                </a:solidFill>
                <a:latin typeface="Arial"/>
                <a:cs typeface="Arial"/>
              </a:rPr>
              <a:t>All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1F1F"/>
                </a:solidFill>
                <a:latin typeface="Arial"/>
                <a:cs typeface="Arial"/>
              </a:rPr>
              <a:t>dimensions are in</a:t>
            </a:r>
            <a:r>
              <a:rPr sz="1200" spc="-1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mm.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1831" y="2975406"/>
            <a:ext cx="2653792" cy="3197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22197" y="1681126"/>
          <a:ext cx="9521821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6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67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73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658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73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73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734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47650">
                <a:tc row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50" dirty="0">
                          <a:latin typeface="Arial"/>
                          <a:cs typeface="Arial"/>
                        </a:rPr>
                        <a:t>MM2 </a:t>
                      </a:r>
                      <a:r>
                        <a:rPr sz="1450" spc="-75" dirty="0">
                          <a:latin typeface="Arial"/>
                          <a:cs typeface="Arial"/>
                        </a:rPr>
                        <a:t>Pump</a:t>
                      </a:r>
                      <a:r>
                        <a:rPr sz="145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60" dirty="0">
                          <a:latin typeface="Arial"/>
                          <a:cs typeface="Arial"/>
                        </a:rPr>
                        <a:t>head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50" spc="-25" dirty="0">
                          <a:latin typeface="Arial"/>
                          <a:cs typeface="Arial"/>
                        </a:rPr>
                        <a:t>material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75" dirty="0">
                          <a:latin typeface="Trebuchet MS"/>
                          <a:cs typeface="Trebuchet MS"/>
                        </a:rPr>
                        <a:t>Diaphragm </a:t>
                      </a:r>
                      <a:r>
                        <a:rPr sz="1450" b="1" spc="-90" dirty="0">
                          <a:latin typeface="Trebuchet MS"/>
                          <a:cs typeface="Trebuchet MS"/>
                        </a:rPr>
                        <a:t>dia.</a:t>
                      </a:r>
                      <a:r>
                        <a:rPr sz="1450" b="1" spc="-2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b="1" spc="-130" dirty="0">
                          <a:latin typeface="Trebuchet MS"/>
                          <a:cs typeface="Trebuchet MS"/>
                        </a:rPr>
                        <a:t>124mm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75" dirty="0">
                          <a:latin typeface="Trebuchet MS"/>
                          <a:cs typeface="Trebuchet MS"/>
                        </a:rPr>
                        <a:t>Diaphragm </a:t>
                      </a:r>
                      <a:r>
                        <a:rPr sz="1450" b="1" spc="-90" dirty="0">
                          <a:latin typeface="Trebuchet MS"/>
                          <a:cs typeface="Trebuchet MS"/>
                        </a:rPr>
                        <a:t>dia.</a:t>
                      </a:r>
                      <a:r>
                        <a:rPr sz="1450" b="1" spc="-2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b="1" spc="-130" dirty="0">
                          <a:latin typeface="Trebuchet MS"/>
                          <a:cs typeface="Trebuchet MS"/>
                        </a:rPr>
                        <a:t>140mm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75" dirty="0">
                          <a:latin typeface="Trebuchet MS"/>
                          <a:cs typeface="Trebuchet MS"/>
                        </a:rPr>
                        <a:t>Diaphragm </a:t>
                      </a:r>
                      <a:r>
                        <a:rPr sz="1450" b="1" spc="-90" dirty="0">
                          <a:latin typeface="Trebuchet MS"/>
                          <a:cs typeface="Trebuchet MS"/>
                        </a:rPr>
                        <a:t>dia.</a:t>
                      </a:r>
                      <a:r>
                        <a:rPr sz="1450" b="1" spc="-2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b="1" spc="-130" dirty="0">
                          <a:latin typeface="Trebuchet MS"/>
                          <a:cs typeface="Trebuchet MS"/>
                        </a:rPr>
                        <a:t>157mm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75" dirty="0">
                          <a:latin typeface="Trebuchet MS"/>
                          <a:cs typeface="Trebuchet MS"/>
                        </a:rPr>
                        <a:t>Diaphragm </a:t>
                      </a:r>
                      <a:r>
                        <a:rPr sz="1450" b="1" spc="-90" dirty="0">
                          <a:latin typeface="Trebuchet MS"/>
                          <a:cs typeface="Trebuchet MS"/>
                        </a:rPr>
                        <a:t>dia.</a:t>
                      </a:r>
                      <a:r>
                        <a:rPr sz="1450" b="1" spc="-2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b="1" spc="-130" dirty="0">
                          <a:latin typeface="Trebuchet MS"/>
                          <a:cs typeface="Trebuchet MS"/>
                        </a:rPr>
                        <a:t>179mm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50" dirty="0">
                          <a:latin typeface="Arial"/>
                          <a:cs typeface="Arial"/>
                        </a:rPr>
                        <a:t>Connection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C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50" dirty="0">
                          <a:latin typeface="Arial"/>
                          <a:cs typeface="Arial"/>
                        </a:rPr>
                        <a:t>Connection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C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50" dirty="0">
                          <a:latin typeface="Arial"/>
                          <a:cs typeface="Arial"/>
                        </a:rPr>
                        <a:t>Connection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C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50" dirty="0">
                          <a:latin typeface="Arial"/>
                          <a:cs typeface="Arial"/>
                        </a:rPr>
                        <a:t>Connection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C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85" dirty="0">
                          <a:latin typeface="Trebuchet MS"/>
                          <a:cs typeface="Trebuchet MS"/>
                        </a:rPr>
                        <a:t>PVDF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9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3/4"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293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123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372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9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1"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316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129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377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9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1"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334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130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379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95" dirty="0">
                          <a:latin typeface="Arial"/>
                          <a:cs typeface="Arial"/>
                        </a:rPr>
                        <a:t>G </a:t>
                      </a:r>
                      <a:r>
                        <a:rPr sz="1450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1/2"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424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148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395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140" dirty="0">
                          <a:latin typeface="Trebuchet MS"/>
                          <a:cs typeface="Trebuchet MS"/>
                        </a:rPr>
                        <a:t>SS316L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9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3/4"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216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108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357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9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1"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251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130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378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9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1"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295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132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381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95" dirty="0">
                          <a:latin typeface="Arial"/>
                          <a:cs typeface="Arial"/>
                        </a:rPr>
                        <a:t>G </a:t>
                      </a:r>
                      <a:r>
                        <a:rPr sz="1450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1/2"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382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160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spc="-130" dirty="0">
                          <a:latin typeface="Arial"/>
                          <a:cs typeface="Arial"/>
                        </a:rPr>
                        <a:t>407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0806430" y="6567205"/>
            <a:ext cx="74549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© 2017</a:t>
            </a:r>
            <a:r>
              <a:rPr sz="900" spc="-90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SEKO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723" y="6399851"/>
            <a:ext cx="1491868" cy="337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3391" y="370408"/>
            <a:ext cx="76377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184" y="1150111"/>
            <a:ext cx="44100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spc="-5" dirty="0">
                <a:solidFill>
                  <a:srgbClr val="005C96"/>
                </a:solidFill>
                <a:latin typeface="Arial"/>
                <a:cs typeface="Arial"/>
              </a:rPr>
              <a:t>Çeşitli Uygulamalar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184" y="1866629"/>
            <a:ext cx="9714230" cy="345280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tr-TR" spc="-5" dirty="0">
                <a:solidFill>
                  <a:srgbClr val="221F1F"/>
                </a:solidFill>
                <a:latin typeface="Arial"/>
                <a:cs typeface="Arial"/>
              </a:rPr>
              <a:t>Su arıtmasında ve bu alanın dışında da çok çeşitli uygulamalar için uygundur,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tr-TR" spc="-5" dirty="0" err="1">
                <a:solidFill>
                  <a:srgbClr val="221F1F"/>
                </a:solidFill>
                <a:latin typeface="Arial"/>
                <a:cs typeface="Arial"/>
              </a:rPr>
              <a:t>Kosmo</a:t>
            </a:r>
            <a:r>
              <a:rPr lang="tr-TR" spc="-5" dirty="0">
                <a:solidFill>
                  <a:srgbClr val="221F1F"/>
                </a:solidFill>
                <a:latin typeface="Arial"/>
                <a:cs typeface="Arial"/>
              </a:rPr>
              <a:t>, aşağıdaki uygulamalardan herhangi birinde etkili bir şekilde kullanılabilir: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tr-TR" b="1" i="1" dirty="0">
                <a:solidFill>
                  <a:srgbClr val="221F1F"/>
                </a:solidFill>
                <a:latin typeface="Arial"/>
                <a:cs typeface="Arial"/>
              </a:rPr>
              <a:t>İçme suyu arıtma 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lang="tr-TR" spc="-5" dirty="0" err="1">
                <a:solidFill>
                  <a:srgbClr val="221F1F"/>
                </a:solidFill>
                <a:latin typeface="Arial"/>
                <a:cs typeface="Arial"/>
              </a:rPr>
              <a:t>koagulant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, </a:t>
            </a:r>
            <a:r>
              <a:rPr lang="tr-TR" sz="1800" spc="-5" dirty="0" err="1">
                <a:solidFill>
                  <a:srgbClr val="221F1F"/>
                </a:solidFill>
                <a:latin typeface="Arial"/>
                <a:cs typeface="Arial"/>
              </a:rPr>
              <a:t>flokulant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, sod</a:t>
            </a:r>
            <a:r>
              <a:rPr lang="tr-TR" sz="1800" spc="-5" dirty="0">
                <a:solidFill>
                  <a:srgbClr val="221F1F"/>
                </a:solidFill>
                <a:latin typeface="Arial"/>
                <a:cs typeface="Arial"/>
              </a:rPr>
              <a:t>yum </a:t>
            </a:r>
            <a:r>
              <a:rPr lang="tr-TR" sz="1800" spc="-5" dirty="0" err="1">
                <a:solidFill>
                  <a:srgbClr val="221F1F"/>
                </a:solidFill>
                <a:latin typeface="Arial"/>
                <a:cs typeface="Arial"/>
              </a:rPr>
              <a:t>hipoklorit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lang="tr-TR" sz="1800" spc="-5" dirty="0">
                <a:solidFill>
                  <a:srgbClr val="221F1F"/>
                </a:solidFill>
                <a:latin typeface="Arial"/>
                <a:cs typeface="Arial"/>
              </a:rPr>
              <a:t> çamur</a:t>
            </a:r>
            <a:r>
              <a:rPr sz="1800" spc="-25" dirty="0">
                <a:solidFill>
                  <a:srgbClr val="221F1F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lang="tr-TR" sz="1800" spc="-5" dirty="0">
                <a:solidFill>
                  <a:srgbClr val="221F1F"/>
                </a:solidFill>
                <a:latin typeface="Arial"/>
                <a:cs typeface="Arial"/>
              </a:rPr>
              <a:t>sit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, b</a:t>
            </a:r>
            <a:r>
              <a:rPr lang="tr-TR" sz="1800" spc="-5" dirty="0">
                <a:solidFill>
                  <a:srgbClr val="221F1F"/>
                </a:solidFill>
                <a:latin typeface="Arial"/>
                <a:cs typeface="Arial"/>
              </a:rPr>
              <a:t>azlar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, </a:t>
            </a:r>
            <a:r>
              <a:rPr lang="tr-TR" sz="1800" spc="-5" dirty="0">
                <a:solidFill>
                  <a:srgbClr val="221F1F"/>
                </a:solidFill>
                <a:latin typeface="Arial"/>
                <a:cs typeface="Arial"/>
              </a:rPr>
              <a:t>kostik soda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, </a:t>
            </a:r>
            <a:r>
              <a:rPr lang="tr-TR" sz="1800" spc="-5" dirty="0">
                <a:solidFill>
                  <a:srgbClr val="221F1F"/>
                </a:solidFill>
                <a:latin typeface="Arial"/>
                <a:cs typeface="Arial"/>
              </a:rPr>
              <a:t>aktif karbon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, </a:t>
            </a:r>
            <a:r>
              <a:rPr lang="tr-TR" spc="-5" dirty="0" err="1">
                <a:solidFill>
                  <a:srgbClr val="221F1F"/>
                </a:solidFill>
                <a:latin typeface="Arial"/>
                <a:cs typeface="Arial"/>
              </a:rPr>
              <a:t>vb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.)</a:t>
            </a:r>
            <a:r>
              <a:rPr sz="1800" spc="-1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21F1F"/>
              </a:buClr>
              <a:buFont typeface="Arial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12700" marR="857885">
              <a:lnSpc>
                <a:spcPct val="1139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tr-TR" b="1" i="1" spc="-5" dirty="0">
                <a:solidFill>
                  <a:srgbClr val="221F1F"/>
                </a:solidFill>
                <a:latin typeface="Arial"/>
                <a:cs typeface="Arial"/>
              </a:rPr>
              <a:t>Evsel ve endüstriyel atık su arıtma</a:t>
            </a:r>
            <a:r>
              <a:rPr sz="1800" b="1" spc="-5" dirty="0">
                <a:solidFill>
                  <a:srgbClr val="221F1F"/>
                </a:solidFill>
                <a:latin typeface="Arial"/>
                <a:cs typeface="Arial"/>
              </a:rPr>
              <a:t>, </a:t>
            </a:r>
            <a:r>
              <a:rPr lang="tr-TR" b="1" spc="-5" dirty="0">
                <a:solidFill>
                  <a:srgbClr val="221F1F"/>
                </a:solidFill>
                <a:latin typeface="Arial"/>
                <a:cs typeface="Arial"/>
              </a:rPr>
              <a:t>kazan besleme suyu</a:t>
            </a:r>
            <a:r>
              <a:rPr sz="1800" b="1" spc="-20" dirty="0">
                <a:solidFill>
                  <a:srgbClr val="221F1F"/>
                </a:solidFill>
                <a:latin typeface="Arial"/>
                <a:cs typeface="Arial"/>
              </a:rPr>
              <a:t>, </a:t>
            </a:r>
            <a:r>
              <a:rPr sz="1800" b="1" spc="-10" dirty="0">
                <a:solidFill>
                  <a:srgbClr val="221F1F"/>
                </a:solidFill>
                <a:latin typeface="Arial"/>
                <a:cs typeface="Arial"/>
              </a:rPr>
              <a:t>reverse</a:t>
            </a:r>
            <a:r>
              <a:rPr sz="1800" b="1" spc="-1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tr-TR" b="1" spc="-5" dirty="0">
                <a:solidFill>
                  <a:srgbClr val="221F1F"/>
                </a:solidFill>
                <a:latin typeface="Arial"/>
                <a:cs typeface="Arial"/>
              </a:rPr>
              <a:t>ozmos</a:t>
            </a:r>
            <a:r>
              <a:rPr sz="1800" b="1" spc="-5" dirty="0">
                <a:solidFill>
                  <a:srgbClr val="221F1F"/>
                </a:solidFill>
                <a:latin typeface="Arial"/>
                <a:cs typeface="Arial"/>
              </a:rPr>
              <a:t>, </a:t>
            </a:r>
            <a:r>
              <a:rPr lang="tr-TR" b="1" spc="-5" dirty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lang="tr-TR" sz="1800" b="1" spc="-5" dirty="0">
                <a:solidFill>
                  <a:srgbClr val="221F1F"/>
                </a:solidFill>
                <a:latin typeface="Arial"/>
                <a:cs typeface="Arial"/>
              </a:rPr>
              <a:t>oğutma kulesi</a:t>
            </a:r>
            <a:r>
              <a:rPr sz="1800" b="1" spc="-1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21F1F"/>
              </a:buClr>
              <a:buFont typeface="Arial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12700" marR="5080">
              <a:lnSpc>
                <a:spcPct val="1139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tr-TR" b="1" i="1" spc="-5" dirty="0">
                <a:solidFill>
                  <a:srgbClr val="221F1F"/>
                </a:solidFill>
                <a:latin typeface="Arial"/>
                <a:cs typeface="Arial"/>
              </a:rPr>
              <a:t>Kimyasal arıtma</a:t>
            </a:r>
            <a:r>
              <a:rPr sz="1800" b="1" i="1" spc="-5" dirty="0">
                <a:solidFill>
                  <a:srgbClr val="221F1F"/>
                </a:solidFill>
                <a:latin typeface="Arial"/>
                <a:cs typeface="Arial"/>
              </a:rPr>
              <a:t>, </a:t>
            </a:r>
            <a:r>
              <a:rPr lang="tr-TR" b="1" i="1" spc="-5" dirty="0">
                <a:solidFill>
                  <a:srgbClr val="221F1F"/>
                </a:solidFill>
                <a:latin typeface="Arial"/>
                <a:cs typeface="Arial"/>
              </a:rPr>
              <a:t>elektrolitik</a:t>
            </a:r>
            <a:r>
              <a:rPr sz="1800" b="1" i="1" spc="-5" dirty="0">
                <a:solidFill>
                  <a:srgbClr val="221F1F"/>
                </a:solidFill>
                <a:latin typeface="Arial"/>
                <a:cs typeface="Arial"/>
              </a:rPr>
              <a:t> (</a:t>
            </a:r>
            <a:r>
              <a:rPr sz="1800" b="1" i="1" spc="-5" dirty="0" err="1">
                <a:solidFill>
                  <a:srgbClr val="221F1F"/>
                </a:solidFill>
                <a:latin typeface="Arial"/>
                <a:cs typeface="Arial"/>
              </a:rPr>
              <a:t>ele</a:t>
            </a:r>
            <a:r>
              <a:rPr lang="tr-TR" sz="1800" b="1" i="1" spc="-5" dirty="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sz="1800" b="1" i="1" spc="-5" dirty="0" err="1">
                <a:solidFill>
                  <a:srgbClr val="221F1F"/>
                </a:solidFill>
                <a:latin typeface="Arial"/>
                <a:cs typeface="Arial"/>
              </a:rPr>
              <a:t>tro</a:t>
            </a:r>
            <a:r>
              <a:rPr sz="1800" b="1" i="1" spc="-5" dirty="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lang="tr-TR" sz="1800" b="1" i="1" spc="-5" dirty="0">
                <a:solidFill>
                  <a:srgbClr val="221F1F"/>
                </a:solidFill>
                <a:latin typeface="Arial"/>
                <a:cs typeface="Arial"/>
              </a:rPr>
              <a:t>kaplama</a:t>
            </a:r>
            <a:r>
              <a:rPr sz="1800" b="1" i="1" spc="-5" dirty="0">
                <a:solidFill>
                  <a:srgbClr val="221F1F"/>
                </a:solidFill>
                <a:latin typeface="Arial"/>
                <a:cs typeface="Arial"/>
              </a:rPr>
              <a:t>) </a:t>
            </a:r>
            <a:r>
              <a:rPr lang="tr-TR" sz="1800" b="1" i="1" spc="-5" dirty="0">
                <a:solidFill>
                  <a:srgbClr val="221F1F"/>
                </a:solidFill>
                <a:latin typeface="Arial"/>
                <a:cs typeface="Arial"/>
              </a:rPr>
              <a:t>arıtma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: </a:t>
            </a:r>
            <a:r>
              <a:rPr lang="tr-TR" spc="-5" dirty="0">
                <a:solidFill>
                  <a:srgbClr val="221F1F"/>
                </a:solidFill>
                <a:latin typeface="Arial"/>
                <a:cs typeface="Arial"/>
              </a:rPr>
              <a:t>yağ çözücü, temizleme maddesi, nikel galvanik ve kimyasal nikel kaplama, bakır kaplama, kalaylama ilavesi</a:t>
            </a:r>
            <a:r>
              <a:rPr sz="1800" spc="-2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tr-TR" spc="-220" dirty="0" err="1">
                <a:solidFill>
                  <a:srgbClr val="221F1F"/>
                </a:solidFill>
                <a:latin typeface="Arial"/>
                <a:cs typeface="Arial"/>
              </a:rPr>
              <a:t>vb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24159" y="837128"/>
            <a:ext cx="1759203" cy="5944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9698" y="1006767"/>
            <a:ext cx="3648202" cy="106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08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</a:t>
            </a:r>
            <a:r>
              <a:rPr lang="tr-TR" spc="-5" dirty="0" err="1"/>
              <a:t>eşekkürler</a:t>
            </a:r>
            <a:r>
              <a:rPr spc="-10" dirty="0"/>
              <a:t> </a:t>
            </a:r>
            <a:r>
              <a:rPr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370408"/>
            <a:ext cx="76377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6430" y="6567205"/>
            <a:ext cx="74549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© 2017</a:t>
            </a:r>
            <a:r>
              <a:rPr sz="900" spc="-90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SEKO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74" y="1306525"/>
            <a:ext cx="10858500" cy="2767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005C96"/>
                </a:solidFill>
                <a:latin typeface="Arial"/>
                <a:cs typeface="Arial"/>
              </a:rPr>
              <a:t>SEKO</a:t>
            </a:r>
            <a:r>
              <a:rPr lang="tr-TR" sz="3600" spc="-45" dirty="0">
                <a:solidFill>
                  <a:srgbClr val="005C96"/>
                </a:solidFill>
                <a:latin typeface="Arial"/>
                <a:cs typeface="Arial"/>
              </a:rPr>
              <a:t>’</a:t>
            </a:r>
            <a:r>
              <a:rPr lang="tr-TR" sz="3600" spc="-45" dirty="0" err="1">
                <a:solidFill>
                  <a:srgbClr val="005C96"/>
                </a:solidFill>
                <a:latin typeface="Arial"/>
                <a:cs typeface="Arial"/>
              </a:rPr>
              <a:t>nun</a:t>
            </a:r>
            <a:r>
              <a:rPr lang="tr-TR" sz="3600" spc="-45" dirty="0">
                <a:solidFill>
                  <a:srgbClr val="005C96"/>
                </a:solidFill>
                <a:latin typeface="Arial"/>
                <a:cs typeface="Arial"/>
              </a:rPr>
              <a:t> pompa sektöründeki yeni ürün: </a:t>
            </a:r>
            <a:r>
              <a:rPr sz="3600" dirty="0" err="1">
                <a:solidFill>
                  <a:srgbClr val="005C96"/>
                </a:solidFill>
                <a:latin typeface="Arial"/>
                <a:cs typeface="Arial"/>
              </a:rPr>
              <a:t>Kosmo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tr-TR" sz="2800" spc="-5" dirty="0">
                <a:solidFill>
                  <a:srgbClr val="007CB4"/>
                </a:solidFill>
                <a:latin typeface="Arial"/>
                <a:cs typeface="Arial"/>
              </a:rPr>
              <a:t>Mekanik diyafram sıvı uçları ve çok çeşitli debi ve basınç ortamlarında olağanüstü performans sağlamayı amaçlayan mekanik dönüşlü bir dizi elektrikli motorlu pompa.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370408"/>
            <a:ext cx="7637780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800" spc="-5" dirty="0"/>
              <a:t>Mekanik </a:t>
            </a:r>
            <a:r>
              <a:rPr lang="tr-TR" sz="2800" spc="-5" dirty="0" err="1"/>
              <a:t>Diaframlı</a:t>
            </a:r>
            <a:r>
              <a:rPr lang="tr-TR" sz="28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6430" y="6567205"/>
            <a:ext cx="74549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© 2017</a:t>
            </a:r>
            <a:r>
              <a:rPr sz="900" spc="-90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SEKO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13232" y="1307973"/>
            <a:ext cx="11365534" cy="4166012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64845" marR="248285" indent="-342900">
              <a:lnSpc>
                <a:spcPts val="3030"/>
              </a:lnSpc>
              <a:spcBef>
                <a:spcPts val="470"/>
              </a:spcBef>
              <a:buClr>
                <a:srgbClr val="002E7E"/>
              </a:buClr>
              <a:buFont typeface="Symbol"/>
              <a:buChar char=""/>
              <a:tabLst>
                <a:tab pos="664210" algn="l"/>
                <a:tab pos="664845" algn="l"/>
              </a:tabLst>
            </a:pPr>
            <a:r>
              <a:rPr lang="tr-TR" spc="-5" dirty="0"/>
              <a:t>Özellikle </a:t>
            </a:r>
            <a:r>
              <a:rPr lang="tr-TR" spc="-5" dirty="0" err="1"/>
              <a:t>Oil</a:t>
            </a:r>
            <a:r>
              <a:rPr lang="tr-TR" spc="-5" dirty="0"/>
              <a:t> &amp; Gaz uygulamaları için tasarlanmış kompakt, hafif, sağlam ve basit bir dozaj pompası</a:t>
            </a:r>
            <a:r>
              <a:rPr dirty="0"/>
              <a:t>.</a:t>
            </a:r>
          </a:p>
          <a:p>
            <a:pPr marL="309245">
              <a:lnSpc>
                <a:spcPct val="100000"/>
              </a:lnSpc>
              <a:spcBef>
                <a:spcPts val="40"/>
              </a:spcBef>
              <a:buClr>
                <a:srgbClr val="002E7E"/>
              </a:buClr>
              <a:buFont typeface="Symbol"/>
              <a:buChar char=""/>
            </a:pPr>
            <a:endParaRPr sz="3250" dirty="0">
              <a:latin typeface="Times New Roman"/>
              <a:cs typeface="Times New Roman"/>
            </a:endParaRPr>
          </a:p>
          <a:p>
            <a:pPr marL="664845" marR="5080" indent="-342900">
              <a:lnSpc>
                <a:spcPct val="90000"/>
              </a:lnSpc>
              <a:buClr>
                <a:srgbClr val="002E7E"/>
              </a:buClr>
              <a:buFont typeface="Symbol"/>
              <a:buChar char=""/>
              <a:tabLst>
                <a:tab pos="664210" algn="l"/>
                <a:tab pos="664845" algn="l"/>
              </a:tabLst>
            </a:pPr>
            <a:r>
              <a:rPr lang="tr-TR" spc="-5" dirty="0"/>
              <a:t>Su arıtmada ve gıda endüstrisinde temiz uygulamalarda kullanıldığında, mekanik olarak çalıştırılan PTFE diyafram tasarımı, çoğu pompa tasarımında bulunan gerilmeleri ortadan kaldırarak diyafram ömrünü artırır</a:t>
            </a:r>
            <a:r>
              <a:rPr spc="-5" dirty="0"/>
              <a:t>.</a:t>
            </a:r>
          </a:p>
          <a:p>
            <a:pPr marL="309245">
              <a:lnSpc>
                <a:spcPct val="100000"/>
              </a:lnSpc>
              <a:spcBef>
                <a:spcPts val="15"/>
              </a:spcBef>
              <a:buClr>
                <a:srgbClr val="002E7E"/>
              </a:buClr>
              <a:buFont typeface="Symbol"/>
              <a:buChar char=""/>
            </a:pPr>
            <a:endParaRPr sz="3350" dirty="0">
              <a:latin typeface="Times New Roman"/>
              <a:cs typeface="Times New Roman"/>
            </a:endParaRPr>
          </a:p>
          <a:p>
            <a:pPr marL="664845" marR="367030" indent="-342900">
              <a:lnSpc>
                <a:spcPts val="3020"/>
              </a:lnSpc>
              <a:buClr>
                <a:srgbClr val="002E7E"/>
              </a:buClr>
              <a:buFont typeface="Symbol"/>
              <a:buChar char=""/>
              <a:tabLst>
                <a:tab pos="664210" algn="l"/>
                <a:tab pos="664845" algn="l"/>
              </a:tabLst>
            </a:pPr>
            <a:r>
              <a:rPr lang="tr-TR" spc="-5" dirty="0" err="1"/>
              <a:t>Kosmo</a:t>
            </a:r>
            <a:r>
              <a:rPr lang="tr-TR" spc="-5" dirty="0"/>
              <a:t> pompalarında sarsma ve şoku en aza indiren değişken bir eksantrik sistem bulunmaktadır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2" y="331089"/>
            <a:ext cx="12188997" cy="652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391" y="617931"/>
            <a:ext cx="84137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86033" y="2648076"/>
            <a:ext cx="2224151" cy="699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370408"/>
            <a:ext cx="76377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800" spc="-5" dirty="0"/>
              <a:t>Mekanik </a:t>
            </a:r>
            <a:r>
              <a:rPr lang="tr-TR" sz="2800" spc="-5" dirty="0" err="1"/>
              <a:t>Diaframlı</a:t>
            </a:r>
            <a:r>
              <a:rPr lang="tr-TR" sz="28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6430" y="6567205"/>
            <a:ext cx="74549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© 2017</a:t>
            </a:r>
            <a:r>
              <a:rPr sz="900" spc="-90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SEKO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782" y="1747266"/>
            <a:ext cx="10682605" cy="32829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002E7E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tr-TR" sz="2800" spc="-10" dirty="0">
                <a:solidFill>
                  <a:srgbClr val="007CB4"/>
                </a:solidFill>
                <a:latin typeface="Arial"/>
                <a:cs typeface="Arial"/>
              </a:rPr>
              <a:t>SEKO </a:t>
            </a:r>
            <a:r>
              <a:rPr lang="tr-TR" sz="2800" spc="-10" dirty="0" err="1">
                <a:solidFill>
                  <a:srgbClr val="007CB4"/>
                </a:solidFill>
                <a:latin typeface="Arial"/>
                <a:cs typeface="Arial"/>
              </a:rPr>
              <a:t>Kosmo</a:t>
            </a:r>
            <a:r>
              <a:rPr lang="tr-TR" sz="2800" spc="-10" dirty="0">
                <a:solidFill>
                  <a:srgbClr val="007CB4"/>
                </a:solidFill>
                <a:latin typeface="Arial"/>
                <a:cs typeface="Arial"/>
              </a:rPr>
              <a:t> modelleri sürekli servis için ideal ve tavsiye edilir ve pompaya zarar vermeden kuru çalışabilir</a:t>
            </a:r>
            <a:r>
              <a:rPr sz="2800" spc="5" dirty="0">
                <a:solidFill>
                  <a:srgbClr val="007CB4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E7E"/>
              </a:buClr>
              <a:buFont typeface="Symbol"/>
              <a:buChar char=""/>
            </a:pPr>
            <a:endParaRPr sz="3250" dirty="0">
              <a:latin typeface="Times New Roman"/>
              <a:cs typeface="Times New Roman"/>
            </a:endParaRPr>
          </a:p>
          <a:p>
            <a:pPr marL="355600" marR="467359" indent="-342900">
              <a:lnSpc>
                <a:spcPct val="90000"/>
              </a:lnSpc>
              <a:buClr>
                <a:srgbClr val="002E7E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tr-TR" sz="2800" spc="-5" dirty="0">
                <a:solidFill>
                  <a:srgbClr val="007CB4"/>
                </a:solidFill>
                <a:latin typeface="Arial"/>
                <a:cs typeface="Arial"/>
              </a:rPr>
              <a:t>Tüm SEKO pompalarında olduğu gibi </a:t>
            </a:r>
            <a:r>
              <a:rPr lang="tr-TR" sz="2800" spc="-5" dirty="0" err="1">
                <a:solidFill>
                  <a:srgbClr val="007CB4"/>
                </a:solidFill>
                <a:latin typeface="Arial"/>
                <a:cs typeface="Arial"/>
              </a:rPr>
              <a:t>Kosmo</a:t>
            </a:r>
            <a:r>
              <a:rPr lang="tr-TR" sz="2800" spc="-5" dirty="0">
                <a:solidFill>
                  <a:srgbClr val="007CB4"/>
                </a:solidFill>
                <a:latin typeface="Arial"/>
                <a:cs typeface="Arial"/>
              </a:rPr>
              <a:t>, sağlamlık ve kimyasal uyumlulukları için seçilen malzemeler kullanılarak tasarlanmıştır ve değişken eksantrik sisteminden elde edilen faydalar sayesinde hemen hemen tüm uygulamalarda çalışacak şekilde tasarlanmıştır.</a:t>
            </a:r>
            <a:r>
              <a:rPr sz="2800" spc="-5" dirty="0">
                <a:solidFill>
                  <a:srgbClr val="007CB4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370408"/>
            <a:ext cx="76377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6430" y="6567205"/>
            <a:ext cx="74549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© 2017</a:t>
            </a:r>
            <a:r>
              <a:rPr sz="900" spc="-90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E7E"/>
                </a:solidFill>
                <a:latin typeface="Arial"/>
                <a:cs typeface="Arial"/>
              </a:rPr>
              <a:t>SEKO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782" y="1742693"/>
            <a:ext cx="10686415" cy="289515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659130" indent="-342900" algn="just">
              <a:lnSpc>
                <a:spcPts val="3020"/>
              </a:lnSpc>
              <a:spcBef>
                <a:spcPts val="480"/>
              </a:spcBef>
              <a:buClr>
                <a:srgbClr val="002E7E"/>
              </a:buClr>
              <a:buFont typeface="Symbol"/>
              <a:buChar char=""/>
              <a:tabLst>
                <a:tab pos="355600" algn="l"/>
              </a:tabLst>
            </a:pPr>
            <a:r>
              <a:rPr sz="2800" spc="-5" dirty="0">
                <a:solidFill>
                  <a:srgbClr val="007CB4"/>
                </a:solidFill>
                <a:latin typeface="Arial"/>
                <a:cs typeface="Arial"/>
              </a:rPr>
              <a:t>Kosmo </a:t>
            </a:r>
            <a:r>
              <a:rPr sz="2800" spc="-10" dirty="0">
                <a:solidFill>
                  <a:srgbClr val="007CB4"/>
                </a:solidFill>
                <a:latin typeface="Arial"/>
                <a:cs typeface="Arial"/>
              </a:rPr>
              <a:t>PTFE </a:t>
            </a:r>
            <a:r>
              <a:rPr lang="tr-TR" sz="2800" spc="-5" dirty="0">
                <a:solidFill>
                  <a:srgbClr val="007CB4"/>
                </a:solidFill>
                <a:latin typeface="Arial"/>
                <a:cs typeface="Arial"/>
              </a:rPr>
              <a:t>diyaframı mekanizmanın hareketli parçasına direkt bağlıdır</a:t>
            </a:r>
            <a:r>
              <a:rPr sz="2800" dirty="0">
                <a:solidFill>
                  <a:srgbClr val="007CB4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E7E"/>
              </a:buClr>
              <a:buFont typeface="Symbol"/>
              <a:buChar char=""/>
            </a:pPr>
            <a:endParaRPr sz="32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Clr>
                <a:srgbClr val="002E7E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tr-TR" sz="2800" spc="-5" dirty="0">
                <a:solidFill>
                  <a:srgbClr val="007CB4"/>
                </a:solidFill>
                <a:latin typeface="Arial"/>
                <a:cs typeface="Arial"/>
              </a:rPr>
              <a:t>Mekanizmanın tüm parçaları, aşırı ısınmanın önlenmesine yardımcı olan ve düşük desibelli bir işlemin ek faydası ile pompa ömrünü uzatan ana hareketli parçalar için </a:t>
            </a:r>
            <a:r>
              <a:rPr lang="tr-TR" sz="2800" spc="-5" dirty="0" err="1">
                <a:solidFill>
                  <a:srgbClr val="007CB4"/>
                </a:solidFill>
                <a:latin typeface="Arial"/>
                <a:cs typeface="Arial"/>
              </a:rPr>
              <a:t>bilyalı</a:t>
            </a:r>
            <a:r>
              <a:rPr lang="tr-TR" sz="2800" spc="-5" dirty="0">
                <a:solidFill>
                  <a:srgbClr val="007CB4"/>
                </a:solidFill>
                <a:latin typeface="Arial"/>
                <a:cs typeface="Arial"/>
              </a:rPr>
              <a:t> rulmanlar kullanan kalıcı yağlama özelliğine sahiptir.</a:t>
            </a:r>
            <a:r>
              <a:rPr sz="2800" dirty="0">
                <a:solidFill>
                  <a:srgbClr val="007CB4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193039"/>
            <a:ext cx="42462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 err="1">
                <a:latin typeface="Arial"/>
                <a:cs typeface="Arial"/>
              </a:rPr>
              <a:t>Kosmo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lang="tr-TR" sz="3200" b="1" dirty="0"/>
              <a:t>Enine Kesit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4052" y="1468424"/>
            <a:ext cx="4456557" cy="4258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33750" y="773036"/>
            <a:ext cx="3134360" cy="317395"/>
          </a:xfrm>
          <a:prstGeom prst="rect">
            <a:avLst/>
          </a:prstGeom>
          <a:solidFill>
            <a:srgbClr val="80C5E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Çıkış deşarj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tr-TR" sz="1800" spc="-5" dirty="0" err="1">
                <a:solidFill>
                  <a:srgbClr val="1F1F1F"/>
                </a:solidFill>
                <a:latin typeface="Arial"/>
                <a:cs typeface="Arial"/>
              </a:rPr>
              <a:t>çekvalfi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4692" y="1298816"/>
            <a:ext cx="1198245" cy="369570"/>
          </a:xfrm>
          <a:custGeom>
            <a:avLst/>
            <a:gdLst/>
            <a:ahLst/>
            <a:cxnLst/>
            <a:rect l="l" t="t" r="r" b="b"/>
            <a:pathLst>
              <a:path w="1198245" h="369569">
                <a:moveTo>
                  <a:pt x="0" y="369328"/>
                </a:moveTo>
                <a:lnTo>
                  <a:pt x="1197762" y="369328"/>
                </a:lnTo>
                <a:lnTo>
                  <a:pt x="119776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80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4692" y="1325956"/>
            <a:ext cx="1198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Top yatağı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4840" y="1219441"/>
            <a:ext cx="1245235" cy="369570"/>
          </a:xfrm>
          <a:custGeom>
            <a:avLst/>
            <a:gdLst/>
            <a:ahLst/>
            <a:cxnLst/>
            <a:rect l="l" t="t" r="r" b="b"/>
            <a:pathLst>
              <a:path w="1245235" h="369569">
                <a:moveTo>
                  <a:pt x="0" y="369328"/>
                </a:moveTo>
                <a:lnTo>
                  <a:pt x="1244765" y="369328"/>
                </a:lnTo>
                <a:lnTo>
                  <a:pt x="1244765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80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13961" y="1246759"/>
            <a:ext cx="1075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 err="1">
                <a:solidFill>
                  <a:srgbClr val="1F1F1F"/>
                </a:solidFill>
                <a:latin typeface="Arial"/>
                <a:cs typeface="Arial"/>
              </a:rPr>
              <a:t>Va</a:t>
            </a:r>
            <a:r>
              <a:rPr lang="tr-TR" sz="1800" spc="-30" dirty="0" err="1">
                <a:solidFill>
                  <a:srgbClr val="1F1F1F"/>
                </a:solidFill>
                <a:latin typeface="Arial"/>
                <a:cs typeface="Arial"/>
              </a:rPr>
              <a:t>lf</a:t>
            </a:r>
            <a:r>
              <a:rPr lang="tr-TR" sz="1800" spc="-30" dirty="0">
                <a:solidFill>
                  <a:srgbClr val="1F1F1F"/>
                </a:solidFill>
                <a:latin typeface="Arial"/>
                <a:cs typeface="Arial"/>
              </a:rPr>
              <a:t> yatağı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9273" y="5651969"/>
            <a:ext cx="2685415" cy="318036"/>
          </a:xfrm>
          <a:prstGeom prst="rect">
            <a:avLst/>
          </a:prstGeom>
          <a:solidFill>
            <a:srgbClr val="80C5E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Giriş emiş </a:t>
            </a:r>
            <a:r>
              <a:rPr lang="tr-TR" spc="-5" dirty="0" err="1">
                <a:solidFill>
                  <a:srgbClr val="1F1F1F"/>
                </a:solidFill>
                <a:latin typeface="Arial"/>
                <a:cs typeface="Arial"/>
              </a:rPr>
              <a:t>çekvalfi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5415" y="5031600"/>
            <a:ext cx="1749425" cy="318036"/>
          </a:xfrm>
          <a:prstGeom prst="rect">
            <a:avLst/>
          </a:prstGeom>
          <a:solidFill>
            <a:srgbClr val="80C5E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Bağlantı kafası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87284" y="4230992"/>
            <a:ext cx="1134110" cy="318036"/>
          </a:xfrm>
          <a:prstGeom prst="rect">
            <a:avLst/>
          </a:prstGeom>
          <a:solidFill>
            <a:srgbClr val="80C5E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lang="tr-TR" spc="-5" dirty="0" err="1">
                <a:solidFill>
                  <a:srgbClr val="1F1F1F"/>
                </a:solidFill>
                <a:latin typeface="Arial"/>
                <a:cs typeface="Arial"/>
              </a:rPr>
              <a:t>ksantrik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8293" y="3340214"/>
            <a:ext cx="1877695" cy="317395"/>
          </a:xfrm>
          <a:prstGeom prst="rect">
            <a:avLst/>
          </a:prstGeom>
          <a:solidFill>
            <a:srgbClr val="80C5E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lang="tr-TR" sz="1800" spc="-5" dirty="0">
                <a:solidFill>
                  <a:srgbClr val="1F1F1F"/>
                </a:solidFill>
                <a:latin typeface="Arial"/>
                <a:cs typeface="Arial"/>
              </a:rPr>
              <a:t>Yağ seviye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76090" y="1676641"/>
            <a:ext cx="967105" cy="369570"/>
          </a:xfrm>
          <a:custGeom>
            <a:avLst/>
            <a:gdLst/>
            <a:ahLst/>
            <a:cxnLst/>
            <a:rect l="l" t="t" r="r" b="b"/>
            <a:pathLst>
              <a:path w="967104" h="369569">
                <a:moveTo>
                  <a:pt x="0" y="369328"/>
                </a:moveTo>
                <a:lnTo>
                  <a:pt x="966927" y="369328"/>
                </a:lnTo>
                <a:lnTo>
                  <a:pt x="966927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80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29038" y="1705179"/>
            <a:ext cx="13094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Oil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haznesi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57185" y="2552433"/>
            <a:ext cx="1360805" cy="369570"/>
          </a:xfrm>
          <a:custGeom>
            <a:avLst/>
            <a:gdLst/>
            <a:ahLst/>
            <a:cxnLst/>
            <a:rect l="l" t="t" r="r" b="b"/>
            <a:pathLst>
              <a:path w="1360804" h="369569">
                <a:moveTo>
                  <a:pt x="0" y="369328"/>
                </a:moveTo>
                <a:lnTo>
                  <a:pt x="1360297" y="369328"/>
                </a:lnTo>
                <a:lnTo>
                  <a:pt x="1360297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80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57185" y="2579878"/>
            <a:ext cx="1360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lang="tr-TR" spc="-10" dirty="0">
                <a:solidFill>
                  <a:srgbClr val="1F1F1F"/>
                </a:solidFill>
                <a:latin typeface="Arial"/>
                <a:cs typeface="Arial"/>
              </a:rPr>
              <a:t>Şaft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5456" y="1824723"/>
            <a:ext cx="796164" cy="317395"/>
          </a:xfrm>
          <a:prstGeom prst="rect">
            <a:avLst/>
          </a:prstGeom>
          <a:solidFill>
            <a:srgbClr val="80C5E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Top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2007" y="2556751"/>
            <a:ext cx="1813560" cy="317395"/>
          </a:xfrm>
          <a:prstGeom prst="rect">
            <a:avLst/>
          </a:prstGeom>
          <a:solidFill>
            <a:srgbClr val="80C5E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Gövde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7418" y="3250044"/>
            <a:ext cx="2788285" cy="369570"/>
          </a:xfrm>
          <a:custGeom>
            <a:avLst/>
            <a:gdLst/>
            <a:ahLst/>
            <a:cxnLst/>
            <a:rect l="l" t="t" r="r" b="b"/>
            <a:pathLst>
              <a:path w="2788285" h="369570">
                <a:moveTo>
                  <a:pt x="0" y="369328"/>
                </a:moveTo>
                <a:lnTo>
                  <a:pt x="2787904" y="369328"/>
                </a:lnTo>
                <a:lnTo>
                  <a:pt x="2787904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80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418" y="3277870"/>
            <a:ext cx="2788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Esnek diyafram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4812" y="3956291"/>
            <a:ext cx="2583180" cy="318036"/>
          </a:xfrm>
          <a:prstGeom prst="rect">
            <a:avLst/>
          </a:prstGeom>
          <a:solidFill>
            <a:srgbClr val="80C5E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Kimyasal giriş hattı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29535" y="4810493"/>
            <a:ext cx="569595" cy="369570"/>
          </a:xfrm>
          <a:custGeom>
            <a:avLst/>
            <a:gdLst/>
            <a:ahLst/>
            <a:cxnLst/>
            <a:rect l="l" t="t" r="r" b="b"/>
            <a:pathLst>
              <a:path w="569594" h="369570">
                <a:moveTo>
                  <a:pt x="0" y="369328"/>
                </a:moveTo>
                <a:lnTo>
                  <a:pt x="569391" y="369328"/>
                </a:lnTo>
                <a:lnTo>
                  <a:pt x="56939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80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29535" y="4838827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tr-TR" spc="-5" dirty="0">
                <a:solidFill>
                  <a:srgbClr val="1F1F1F"/>
                </a:solidFill>
                <a:latin typeface="Arial"/>
                <a:cs typeface="Arial"/>
              </a:rPr>
              <a:t>Top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30602" y="2006345"/>
            <a:ext cx="1303655" cy="360045"/>
          </a:xfrm>
          <a:custGeom>
            <a:avLst/>
            <a:gdLst/>
            <a:ahLst/>
            <a:cxnLst/>
            <a:rect l="l" t="t" r="r" b="b"/>
            <a:pathLst>
              <a:path w="1303654" h="360044">
                <a:moveTo>
                  <a:pt x="1284934" y="332144"/>
                </a:moveTo>
                <a:lnTo>
                  <a:pt x="1209675" y="353694"/>
                </a:lnTo>
                <a:lnTo>
                  <a:pt x="1208786" y="355473"/>
                </a:lnTo>
                <a:lnTo>
                  <a:pt x="1209294" y="357124"/>
                </a:lnTo>
                <a:lnTo>
                  <a:pt x="1209675" y="358901"/>
                </a:lnTo>
                <a:lnTo>
                  <a:pt x="1211453" y="359790"/>
                </a:lnTo>
                <a:lnTo>
                  <a:pt x="1213231" y="359409"/>
                </a:lnTo>
                <a:lnTo>
                  <a:pt x="1297857" y="335025"/>
                </a:lnTo>
                <a:lnTo>
                  <a:pt x="1296289" y="335025"/>
                </a:lnTo>
                <a:lnTo>
                  <a:pt x="1284934" y="332144"/>
                </a:lnTo>
                <a:close/>
              </a:path>
              <a:path w="1303654" h="360044">
                <a:moveTo>
                  <a:pt x="1290972" y="330415"/>
                </a:moveTo>
                <a:lnTo>
                  <a:pt x="1284934" y="332144"/>
                </a:lnTo>
                <a:lnTo>
                  <a:pt x="1296289" y="335025"/>
                </a:lnTo>
                <a:lnTo>
                  <a:pt x="1296495" y="334263"/>
                </a:lnTo>
                <a:lnTo>
                  <a:pt x="1294892" y="334263"/>
                </a:lnTo>
                <a:lnTo>
                  <a:pt x="1290972" y="330415"/>
                </a:lnTo>
                <a:close/>
              </a:path>
              <a:path w="1303654" h="360044">
                <a:moveTo>
                  <a:pt x="1235075" y="266573"/>
                </a:moveTo>
                <a:lnTo>
                  <a:pt x="1233170" y="266700"/>
                </a:lnTo>
                <a:lnTo>
                  <a:pt x="1231900" y="267842"/>
                </a:lnTo>
                <a:lnTo>
                  <a:pt x="1230630" y="269113"/>
                </a:lnTo>
                <a:lnTo>
                  <a:pt x="1230630" y="271144"/>
                </a:lnTo>
                <a:lnTo>
                  <a:pt x="1231900" y="272414"/>
                </a:lnTo>
                <a:lnTo>
                  <a:pt x="1286503" y="326028"/>
                </a:lnTo>
                <a:lnTo>
                  <a:pt x="1297939" y="328929"/>
                </a:lnTo>
                <a:lnTo>
                  <a:pt x="1296289" y="335025"/>
                </a:lnTo>
                <a:lnTo>
                  <a:pt x="1297857" y="335025"/>
                </a:lnTo>
                <a:lnTo>
                  <a:pt x="1303147" y="333501"/>
                </a:lnTo>
                <a:lnTo>
                  <a:pt x="1236345" y="267842"/>
                </a:lnTo>
                <a:lnTo>
                  <a:pt x="1235075" y="266573"/>
                </a:lnTo>
                <a:close/>
              </a:path>
              <a:path w="1303654" h="360044">
                <a:moveTo>
                  <a:pt x="1296162" y="328929"/>
                </a:moveTo>
                <a:lnTo>
                  <a:pt x="1290972" y="330415"/>
                </a:lnTo>
                <a:lnTo>
                  <a:pt x="1294892" y="334263"/>
                </a:lnTo>
                <a:lnTo>
                  <a:pt x="1296162" y="328929"/>
                </a:lnTo>
                <a:close/>
              </a:path>
              <a:path w="1303654" h="360044">
                <a:moveTo>
                  <a:pt x="1297939" y="328929"/>
                </a:moveTo>
                <a:lnTo>
                  <a:pt x="1296162" y="328929"/>
                </a:lnTo>
                <a:lnTo>
                  <a:pt x="1294892" y="334263"/>
                </a:lnTo>
                <a:lnTo>
                  <a:pt x="1296495" y="334263"/>
                </a:lnTo>
                <a:lnTo>
                  <a:pt x="1297939" y="328929"/>
                </a:lnTo>
                <a:close/>
              </a:path>
              <a:path w="1303654" h="360044">
                <a:moveTo>
                  <a:pt x="1651" y="0"/>
                </a:moveTo>
                <a:lnTo>
                  <a:pt x="0" y="6095"/>
                </a:lnTo>
                <a:lnTo>
                  <a:pt x="1284934" y="332144"/>
                </a:lnTo>
                <a:lnTo>
                  <a:pt x="1290972" y="330415"/>
                </a:lnTo>
                <a:lnTo>
                  <a:pt x="1286503" y="326028"/>
                </a:lnTo>
                <a:lnTo>
                  <a:pt x="1651" y="0"/>
                </a:lnTo>
                <a:close/>
              </a:path>
              <a:path w="1303654" h="360044">
                <a:moveTo>
                  <a:pt x="1286503" y="326028"/>
                </a:moveTo>
                <a:lnTo>
                  <a:pt x="1290972" y="330415"/>
                </a:lnTo>
                <a:lnTo>
                  <a:pt x="1296162" y="328929"/>
                </a:lnTo>
                <a:lnTo>
                  <a:pt x="1297939" y="328929"/>
                </a:lnTo>
                <a:lnTo>
                  <a:pt x="1286503" y="326028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59379" y="4685157"/>
            <a:ext cx="777875" cy="349885"/>
          </a:xfrm>
          <a:custGeom>
            <a:avLst/>
            <a:gdLst/>
            <a:ahLst/>
            <a:cxnLst/>
            <a:rect l="l" t="t" r="r" b="b"/>
            <a:pathLst>
              <a:path w="777875" h="349885">
                <a:moveTo>
                  <a:pt x="759533" y="15731"/>
                </a:moveTo>
                <a:lnTo>
                  <a:pt x="0" y="343535"/>
                </a:lnTo>
                <a:lnTo>
                  <a:pt x="2539" y="349377"/>
                </a:lnTo>
                <a:lnTo>
                  <a:pt x="762139" y="21544"/>
                </a:lnTo>
                <a:lnTo>
                  <a:pt x="765855" y="16492"/>
                </a:lnTo>
                <a:lnTo>
                  <a:pt x="759533" y="15731"/>
                </a:lnTo>
                <a:close/>
              </a:path>
              <a:path w="777875" h="349885">
                <a:moveTo>
                  <a:pt x="773315" y="11049"/>
                </a:moveTo>
                <a:lnTo>
                  <a:pt x="770382" y="11049"/>
                </a:lnTo>
                <a:lnTo>
                  <a:pt x="772921" y="16891"/>
                </a:lnTo>
                <a:lnTo>
                  <a:pt x="762139" y="21544"/>
                </a:lnTo>
                <a:lnTo>
                  <a:pt x="715771" y="84582"/>
                </a:lnTo>
                <a:lnTo>
                  <a:pt x="716025" y="86487"/>
                </a:lnTo>
                <a:lnTo>
                  <a:pt x="717422" y="87630"/>
                </a:lnTo>
                <a:lnTo>
                  <a:pt x="718819" y="88646"/>
                </a:lnTo>
                <a:lnTo>
                  <a:pt x="720852" y="88265"/>
                </a:lnTo>
                <a:lnTo>
                  <a:pt x="777494" y="11557"/>
                </a:lnTo>
                <a:lnTo>
                  <a:pt x="773315" y="11049"/>
                </a:lnTo>
                <a:close/>
              </a:path>
              <a:path w="777875" h="349885">
                <a:moveTo>
                  <a:pt x="765855" y="16492"/>
                </a:moveTo>
                <a:lnTo>
                  <a:pt x="762139" y="21544"/>
                </a:lnTo>
                <a:lnTo>
                  <a:pt x="772333" y="17145"/>
                </a:lnTo>
                <a:lnTo>
                  <a:pt x="771270" y="17145"/>
                </a:lnTo>
                <a:lnTo>
                  <a:pt x="765855" y="16492"/>
                </a:lnTo>
                <a:close/>
              </a:path>
              <a:path w="777875" h="349885">
                <a:moveTo>
                  <a:pt x="769111" y="12065"/>
                </a:moveTo>
                <a:lnTo>
                  <a:pt x="765855" y="16492"/>
                </a:lnTo>
                <a:lnTo>
                  <a:pt x="771270" y="17145"/>
                </a:lnTo>
                <a:lnTo>
                  <a:pt x="769111" y="12065"/>
                </a:lnTo>
                <a:close/>
              </a:path>
              <a:path w="777875" h="349885">
                <a:moveTo>
                  <a:pt x="770823" y="12065"/>
                </a:moveTo>
                <a:lnTo>
                  <a:pt x="769111" y="12065"/>
                </a:lnTo>
                <a:lnTo>
                  <a:pt x="771270" y="17145"/>
                </a:lnTo>
                <a:lnTo>
                  <a:pt x="772333" y="17145"/>
                </a:lnTo>
                <a:lnTo>
                  <a:pt x="772921" y="16891"/>
                </a:lnTo>
                <a:lnTo>
                  <a:pt x="770823" y="12065"/>
                </a:lnTo>
                <a:close/>
              </a:path>
              <a:path w="777875" h="349885">
                <a:moveTo>
                  <a:pt x="770382" y="11049"/>
                </a:moveTo>
                <a:lnTo>
                  <a:pt x="759533" y="15731"/>
                </a:lnTo>
                <a:lnTo>
                  <a:pt x="765855" y="16492"/>
                </a:lnTo>
                <a:lnTo>
                  <a:pt x="769111" y="12065"/>
                </a:lnTo>
                <a:lnTo>
                  <a:pt x="770823" y="12065"/>
                </a:lnTo>
                <a:lnTo>
                  <a:pt x="770382" y="11049"/>
                </a:lnTo>
                <a:close/>
              </a:path>
              <a:path w="777875" h="349885">
                <a:moveTo>
                  <a:pt x="682752" y="0"/>
                </a:moveTo>
                <a:lnTo>
                  <a:pt x="681228" y="1270"/>
                </a:lnTo>
                <a:lnTo>
                  <a:pt x="680719" y="4699"/>
                </a:lnTo>
                <a:lnTo>
                  <a:pt x="681990" y="6350"/>
                </a:lnTo>
                <a:lnTo>
                  <a:pt x="683768" y="6604"/>
                </a:lnTo>
                <a:lnTo>
                  <a:pt x="759533" y="15731"/>
                </a:lnTo>
                <a:lnTo>
                  <a:pt x="770382" y="11049"/>
                </a:lnTo>
                <a:lnTo>
                  <a:pt x="773315" y="11049"/>
                </a:lnTo>
                <a:lnTo>
                  <a:pt x="684530" y="254"/>
                </a:lnTo>
                <a:lnTo>
                  <a:pt x="682752" y="0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7611" y="4075684"/>
            <a:ext cx="798830" cy="96520"/>
          </a:xfrm>
          <a:custGeom>
            <a:avLst/>
            <a:gdLst/>
            <a:ahLst/>
            <a:cxnLst/>
            <a:rect l="l" t="t" r="r" b="b"/>
            <a:pathLst>
              <a:path w="798829" h="96520">
                <a:moveTo>
                  <a:pt x="785894" y="48069"/>
                </a:moveTo>
                <a:lnTo>
                  <a:pt x="714375" y="89789"/>
                </a:lnTo>
                <a:lnTo>
                  <a:pt x="712851" y="90551"/>
                </a:lnTo>
                <a:lnTo>
                  <a:pt x="712342" y="92583"/>
                </a:lnTo>
                <a:lnTo>
                  <a:pt x="714121" y="95631"/>
                </a:lnTo>
                <a:lnTo>
                  <a:pt x="716026" y="96139"/>
                </a:lnTo>
                <a:lnTo>
                  <a:pt x="793012" y="51181"/>
                </a:lnTo>
                <a:lnTo>
                  <a:pt x="792099" y="51181"/>
                </a:lnTo>
                <a:lnTo>
                  <a:pt x="792099" y="50800"/>
                </a:lnTo>
                <a:lnTo>
                  <a:pt x="790575" y="50800"/>
                </a:lnTo>
                <a:lnTo>
                  <a:pt x="785894" y="48069"/>
                </a:lnTo>
                <a:close/>
              </a:path>
              <a:path w="798829" h="96520">
                <a:moveTo>
                  <a:pt x="780342" y="44831"/>
                </a:moveTo>
                <a:lnTo>
                  <a:pt x="0" y="44831"/>
                </a:lnTo>
                <a:lnTo>
                  <a:pt x="0" y="51181"/>
                </a:lnTo>
                <a:lnTo>
                  <a:pt x="780560" y="51181"/>
                </a:lnTo>
                <a:lnTo>
                  <a:pt x="785894" y="48069"/>
                </a:lnTo>
                <a:lnTo>
                  <a:pt x="780342" y="44831"/>
                </a:lnTo>
                <a:close/>
              </a:path>
              <a:path w="798829" h="96520">
                <a:moveTo>
                  <a:pt x="792997" y="44831"/>
                </a:moveTo>
                <a:lnTo>
                  <a:pt x="792099" y="44831"/>
                </a:lnTo>
                <a:lnTo>
                  <a:pt x="792099" y="51181"/>
                </a:lnTo>
                <a:lnTo>
                  <a:pt x="793012" y="51181"/>
                </a:lnTo>
                <a:lnTo>
                  <a:pt x="798449" y="48006"/>
                </a:lnTo>
                <a:lnTo>
                  <a:pt x="792997" y="44831"/>
                </a:lnTo>
                <a:close/>
              </a:path>
              <a:path w="798829" h="96520">
                <a:moveTo>
                  <a:pt x="790575" y="45339"/>
                </a:moveTo>
                <a:lnTo>
                  <a:pt x="785894" y="48069"/>
                </a:lnTo>
                <a:lnTo>
                  <a:pt x="790575" y="50800"/>
                </a:lnTo>
                <a:lnTo>
                  <a:pt x="790575" y="45339"/>
                </a:lnTo>
                <a:close/>
              </a:path>
              <a:path w="798829" h="96520">
                <a:moveTo>
                  <a:pt x="792099" y="45339"/>
                </a:moveTo>
                <a:lnTo>
                  <a:pt x="790575" y="45339"/>
                </a:lnTo>
                <a:lnTo>
                  <a:pt x="790575" y="50800"/>
                </a:lnTo>
                <a:lnTo>
                  <a:pt x="792099" y="50800"/>
                </a:lnTo>
                <a:lnTo>
                  <a:pt x="792099" y="45339"/>
                </a:lnTo>
                <a:close/>
              </a:path>
              <a:path w="798829" h="96520">
                <a:moveTo>
                  <a:pt x="716026" y="0"/>
                </a:moveTo>
                <a:lnTo>
                  <a:pt x="714121" y="508"/>
                </a:lnTo>
                <a:lnTo>
                  <a:pt x="713232" y="2032"/>
                </a:lnTo>
                <a:lnTo>
                  <a:pt x="712342" y="3429"/>
                </a:lnTo>
                <a:lnTo>
                  <a:pt x="712851" y="5461"/>
                </a:lnTo>
                <a:lnTo>
                  <a:pt x="785894" y="48069"/>
                </a:lnTo>
                <a:lnTo>
                  <a:pt x="790575" y="45339"/>
                </a:lnTo>
                <a:lnTo>
                  <a:pt x="792099" y="45339"/>
                </a:lnTo>
                <a:lnTo>
                  <a:pt x="792099" y="44831"/>
                </a:lnTo>
                <a:lnTo>
                  <a:pt x="792997" y="44831"/>
                </a:lnTo>
                <a:lnTo>
                  <a:pt x="716026" y="0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6376" y="3549650"/>
            <a:ext cx="918844" cy="96520"/>
          </a:xfrm>
          <a:custGeom>
            <a:avLst/>
            <a:gdLst/>
            <a:ahLst/>
            <a:cxnLst/>
            <a:rect l="l" t="t" r="r" b="b"/>
            <a:pathLst>
              <a:path w="918845" h="96520">
                <a:moveTo>
                  <a:pt x="905909" y="48069"/>
                </a:moveTo>
                <a:lnTo>
                  <a:pt x="832865" y="90677"/>
                </a:lnTo>
                <a:lnTo>
                  <a:pt x="832358" y="92582"/>
                </a:lnTo>
                <a:lnTo>
                  <a:pt x="834136" y="95631"/>
                </a:lnTo>
                <a:lnTo>
                  <a:pt x="836040" y="96138"/>
                </a:lnTo>
                <a:lnTo>
                  <a:pt x="913027" y="51180"/>
                </a:lnTo>
                <a:lnTo>
                  <a:pt x="912113" y="51180"/>
                </a:lnTo>
                <a:lnTo>
                  <a:pt x="912113" y="50800"/>
                </a:lnTo>
                <a:lnTo>
                  <a:pt x="910589" y="50800"/>
                </a:lnTo>
                <a:lnTo>
                  <a:pt x="905909" y="48069"/>
                </a:lnTo>
                <a:close/>
              </a:path>
              <a:path w="918845" h="96520">
                <a:moveTo>
                  <a:pt x="900357" y="44830"/>
                </a:moveTo>
                <a:lnTo>
                  <a:pt x="0" y="44830"/>
                </a:lnTo>
                <a:lnTo>
                  <a:pt x="0" y="51180"/>
                </a:lnTo>
                <a:lnTo>
                  <a:pt x="900575" y="51180"/>
                </a:lnTo>
                <a:lnTo>
                  <a:pt x="905909" y="48069"/>
                </a:lnTo>
                <a:lnTo>
                  <a:pt x="900357" y="44830"/>
                </a:lnTo>
                <a:close/>
              </a:path>
              <a:path w="918845" h="96520">
                <a:moveTo>
                  <a:pt x="913012" y="44830"/>
                </a:moveTo>
                <a:lnTo>
                  <a:pt x="912113" y="44830"/>
                </a:lnTo>
                <a:lnTo>
                  <a:pt x="912113" y="51180"/>
                </a:lnTo>
                <a:lnTo>
                  <a:pt x="913027" y="51180"/>
                </a:lnTo>
                <a:lnTo>
                  <a:pt x="918463" y="48005"/>
                </a:lnTo>
                <a:lnTo>
                  <a:pt x="913012" y="44830"/>
                </a:lnTo>
                <a:close/>
              </a:path>
              <a:path w="918845" h="96520">
                <a:moveTo>
                  <a:pt x="910589" y="45338"/>
                </a:moveTo>
                <a:lnTo>
                  <a:pt x="905909" y="48069"/>
                </a:lnTo>
                <a:lnTo>
                  <a:pt x="910589" y="50800"/>
                </a:lnTo>
                <a:lnTo>
                  <a:pt x="910589" y="45338"/>
                </a:lnTo>
                <a:close/>
              </a:path>
              <a:path w="918845" h="96520">
                <a:moveTo>
                  <a:pt x="912113" y="45338"/>
                </a:moveTo>
                <a:lnTo>
                  <a:pt x="910589" y="45338"/>
                </a:lnTo>
                <a:lnTo>
                  <a:pt x="910589" y="50800"/>
                </a:lnTo>
                <a:lnTo>
                  <a:pt x="912113" y="50800"/>
                </a:lnTo>
                <a:lnTo>
                  <a:pt x="912113" y="45338"/>
                </a:lnTo>
                <a:close/>
              </a:path>
              <a:path w="918845" h="96520">
                <a:moveTo>
                  <a:pt x="836040" y="0"/>
                </a:moveTo>
                <a:lnTo>
                  <a:pt x="834136" y="508"/>
                </a:lnTo>
                <a:lnTo>
                  <a:pt x="832358" y="3555"/>
                </a:lnTo>
                <a:lnTo>
                  <a:pt x="832865" y="5461"/>
                </a:lnTo>
                <a:lnTo>
                  <a:pt x="905909" y="48069"/>
                </a:lnTo>
                <a:lnTo>
                  <a:pt x="910589" y="45338"/>
                </a:lnTo>
                <a:lnTo>
                  <a:pt x="912113" y="45338"/>
                </a:lnTo>
                <a:lnTo>
                  <a:pt x="912113" y="44830"/>
                </a:lnTo>
                <a:lnTo>
                  <a:pt x="913012" y="44830"/>
                </a:lnTo>
                <a:lnTo>
                  <a:pt x="836040" y="0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81477" y="2918714"/>
            <a:ext cx="908050" cy="348615"/>
          </a:xfrm>
          <a:custGeom>
            <a:avLst/>
            <a:gdLst/>
            <a:ahLst/>
            <a:cxnLst/>
            <a:rect l="l" t="t" r="r" b="b"/>
            <a:pathLst>
              <a:path w="908050" h="348614">
                <a:moveTo>
                  <a:pt x="889791" y="328115"/>
                </a:moveTo>
                <a:lnTo>
                  <a:pt x="814451" y="341884"/>
                </a:lnTo>
                <a:lnTo>
                  <a:pt x="812800" y="342264"/>
                </a:lnTo>
                <a:lnTo>
                  <a:pt x="811657" y="343915"/>
                </a:lnTo>
                <a:lnTo>
                  <a:pt x="811911" y="345566"/>
                </a:lnTo>
                <a:lnTo>
                  <a:pt x="812292" y="347345"/>
                </a:lnTo>
                <a:lnTo>
                  <a:pt x="813943" y="348488"/>
                </a:lnTo>
                <a:lnTo>
                  <a:pt x="815594" y="348107"/>
                </a:lnTo>
                <a:lnTo>
                  <a:pt x="903604" y="332105"/>
                </a:lnTo>
                <a:lnTo>
                  <a:pt x="900811" y="332105"/>
                </a:lnTo>
                <a:lnTo>
                  <a:pt x="889791" y="328115"/>
                </a:lnTo>
                <a:close/>
              </a:path>
              <a:path w="908050" h="348614">
                <a:moveTo>
                  <a:pt x="895894" y="327000"/>
                </a:moveTo>
                <a:lnTo>
                  <a:pt x="889791" y="328115"/>
                </a:lnTo>
                <a:lnTo>
                  <a:pt x="900811" y="332105"/>
                </a:lnTo>
                <a:lnTo>
                  <a:pt x="901132" y="331215"/>
                </a:lnTo>
                <a:lnTo>
                  <a:pt x="899413" y="331215"/>
                </a:lnTo>
                <a:lnTo>
                  <a:pt x="895894" y="327000"/>
                </a:lnTo>
                <a:close/>
              </a:path>
              <a:path w="908050" h="348614">
                <a:moveTo>
                  <a:pt x="844676" y="257937"/>
                </a:moveTo>
                <a:lnTo>
                  <a:pt x="843280" y="258952"/>
                </a:lnTo>
                <a:lnTo>
                  <a:pt x="841883" y="260096"/>
                </a:lnTo>
                <a:lnTo>
                  <a:pt x="841756" y="262127"/>
                </a:lnTo>
                <a:lnTo>
                  <a:pt x="842899" y="263525"/>
                </a:lnTo>
                <a:lnTo>
                  <a:pt x="891794" y="322090"/>
                </a:lnTo>
                <a:lnTo>
                  <a:pt x="902970" y="326136"/>
                </a:lnTo>
                <a:lnTo>
                  <a:pt x="900811" y="332105"/>
                </a:lnTo>
                <a:lnTo>
                  <a:pt x="903604" y="332105"/>
                </a:lnTo>
                <a:lnTo>
                  <a:pt x="907796" y="331343"/>
                </a:lnTo>
                <a:lnTo>
                  <a:pt x="847725" y="259461"/>
                </a:lnTo>
                <a:lnTo>
                  <a:pt x="846582" y="258063"/>
                </a:lnTo>
                <a:lnTo>
                  <a:pt x="844676" y="257937"/>
                </a:lnTo>
                <a:close/>
              </a:path>
              <a:path w="908050" h="348614">
                <a:moveTo>
                  <a:pt x="901319" y="326009"/>
                </a:moveTo>
                <a:lnTo>
                  <a:pt x="895894" y="327000"/>
                </a:lnTo>
                <a:lnTo>
                  <a:pt x="899413" y="331215"/>
                </a:lnTo>
                <a:lnTo>
                  <a:pt x="901319" y="326009"/>
                </a:lnTo>
                <a:close/>
              </a:path>
              <a:path w="908050" h="348614">
                <a:moveTo>
                  <a:pt x="902619" y="326009"/>
                </a:moveTo>
                <a:lnTo>
                  <a:pt x="901319" y="326009"/>
                </a:lnTo>
                <a:lnTo>
                  <a:pt x="899413" y="331215"/>
                </a:lnTo>
                <a:lnTo>
                  <a:pt x="901132" y="331215"/>
                </a:lnTo>
                <a:lnTo>
                  <a:pt x="902970" y="326136"/>
                </a:lnTo>
                <a:lnTo>
                  <a:pt x="902619" y="326009"/>
                </a:lnTo>
                <a:close/>
              </a:path>
              <a:path w="908050" h="348614">
                <a:moveTo>
                  <a:pt x="2159" y="0"/>
                </a:moveTo>
                <a:lnTo>
                  <a:pt x="0" y="5969"/>
                </a:lnTo>
                <a:lnTo>
                  <a:pt x="889791" y="328115"/>
                </a:lnTo>
                <a:lnTo>
                  <a:pt x="895894" y="327000"/>
                </a:lnTo>
                <a:lnTo>
                  <a:pt x="891794" y="322090"/>
                </a:lnTo>
                <a:lnTo>
                  <a:pt x="2159" y="0"/>
                </a:lnTo>
                <a:close/>
              </a:path>
              <a:path w="908050" h="348614">
                <a:moveTo>
                  <a:pt x="891794" y="322090"/>
                </a:moveTo>
                <a:lnTo>
                  <a:pt x="895894" y="327000"/>
                </a:lnTo>
                <a:lnTo>
                  <a:pt x="901319" y="326009"/>
                </a:lnTo>
                <a:lnTo>
                  <a:pt x="902619" y="326009"/>
                </a:lnTo>
                <a:lnTo>
                  <a:pt x="891794" y="322090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92476" y="1628394"/>
            <a:ext cx="541655" cy="546735"/>
          </a:xfrm>
          <a:custGeom>
            <a:avLst/>
            <a:gdLst/>
            <a:ahLst/>
            <a:cxnLst/>
            <a:rect l="l" t="t" r="r" b="b"/>
            <a:pathLst>
              <a:path w="541654" h="546735">
                <a:moveTo>
                  <a:pt x="450850" y="515365"/>
                </a:moveTo>
                <a:lnTo>
                  <a:pt x="449072" y="516381"/>
                </a:lnTo>
                <a:lnTo>
                  <a:pt x="448563" y="518159"/>
                </a:lnTo>
                <a:lnTo>
                  <a:pt x="448182" y="519810"/>
                </a:lnTo>
                <a:lnTo>
                  <a:pt x="449199" y="521588"/>
                </a:lnTo>
                <a:lnTo>
                  <a:pt x="450850" y="521969"/>
                </a:lnTo>
                <a:lnTo>
                  <a:pt x="541274" y="546226"/>
                </a:lnTo>
                <a:lnTo>
                  <a:pt x="540717" y="544067"/>
                </a:lnTo>
                <a:lnTo>
                  <a:pt x="534670" y="544067"/>
                </a:lnTo>
                <a:lnTo>
                  <a:pt x="526368" y="535689"/>
                </a:lnTo>
                <a:lnTo>
                  <a:pt x="452500" y="515873"/>
                </a:lnTo>
                <a:lnTo>
                  <a:pt x="450850" y="515365"/>
                </a:lnTo>
                <a:close/>
              </a:path>
              <a:path w="541654" h="546735">
                <a:moveTo>
                  <a:pt x="526368" y="535689"/>
                </a:moveTo>
                <a:lnTo>
                  <a:pt x="534670" y="544067"/>
                </a:lnTo>
                <a:lnTo>
                  <a:pt x="536151" y="542543"/>
                </a:lnTo>
                <a:lnTo>
                  <a:pt x="533781" y="542543"/>
                </a:lnTo>
                <a:lnTo>
                  <a:pt x="532435" y="537316"/>
                </a:lnTo>
                <a:lnTo>
                  <a:pt x="526368" y="535689"/>
                </a:lnTo>
                <a:close/>
              </a:path>
              <a:path w="541654" h="546735">
                <a:moveTo>
                  <a:pt x="515747" y="452881"/>
                </a:moveTo>
                <a:lnTo>
                  <a:pt x="514096" y="453263"/>
                </a:lnTo>
                <a:lnTo>
                  <a:pt x="512318" y="453770"/>
                </a:lnTo>
                <a:lnTo>
                  <a:pt x="511301" y="455421"/>
                </a:lnTo>
                <a:lnTo>
                  <a:pt x="511810" y="457200"/>
                </a:lnTo>
                <a:lnTo>
                  <a:pt x="530848" y="531152"/>
                </a:lnTo>
                <a:lnTo>
                  <a:pt x="539114" y="539495"/>
                </a:lnTo>
                <a:lnTo>
                  <a:pt x="534670" y="544067"/>
                </a:lnTo>
                <a:lnTo>
                  <a:pt x="540717" y="544067"/>
                </a:lnTo>
                <a:lnTo>
                  <a:pt x="517876" y="455421"/>
                </a:lnTo>
                <a:lnTo>
                  <a:pt x="517525" y="453897"/>
                </a:lnTo>
                <a:lnTo>
                  <a:pt x="515747" y="452881"/>
                </a:lnTo>
                <a:close/>
              </a:path>
              <a:path w="541654" h="546735">
                <a:moveTo>
                  <a:pt x="532435" y="537316"/>
                </a:moveTo>
                <a:lnTo>
                  <a:pt x="533781" y="542543"/>
                </a:lnTo>
                <a:lnTo>
                  <a:pt x="537718" y="538733"/>
                </a:lnTo>
                <a:lnTo>
                  <a:pt x="532435" y="537316"/>
                </a:lnTo>
                <a:close/>
              </a:path>
              <a:path w="541654" h="546735">
                <a:moveTo>
                  <a:pt x="530848" y="531152"/>
                </a:moveTo>
                <a:lnTo>
                  <a:pt x="532435" y="537316"/>
                </a:lnTo>
                <a:lnTo>
                  <a:pt x="537718" y="538733"/>
                </a:lnTo>
                <a:lnTo>
                  <a:pt x="533781" y="542543"/>
                </a:lnTo>
                <a:lnTo>
                  <a:pt x="536151" y="542543"/>
                </a:lnTo>
                <a:lnTo>
                  <a:pt x="539114" y="539495"/>
                </a:lnTo>
                <a:lnTo>
                  <a:pt x="530848" y="531152"/>
                </a:lnTo>
                <a:close/>
              </a:path>
              <a:path w="541654" h="546735">
                <a:moveTo>
                  <a:pt x="4572" y="0"/>
                </a:moveTo>
                <a:lnTo>
                  <a:pt x="0" y="4444"/>
                </a:lnTo>
                <a:lnTo>
                  <a:pt x="526368" y="535689"/>
                </a:lnTo>
                <a:lnTo>
                  <a:pt x="532435" y="537316"/>
                </a:lnTo>
                <a:lnTo>
                  <a:pt x="530848" y="531152"/>
                </a:lnTo>
                <a:lnTo>
                  <a:pt x="4572" y="0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64709" y="2043557"/>
            <a:ext cx="470534" cy="381635"/>
          </a:xfrm>
          <a:custGeom>
            <a:avLst/>
            <a:gdLst/>
            <a:ahLst/>
            <a:cxnLst/>
            <a:rect l="l" t="t" r="r" b="b"/>
            <a:pathLst>
              <a:path w="470535" h="381635">
                <a:moveTo>
                  <a:pt x="376936" y="360425"/>
                </a:moveTo>
                <a:lnTo>
                  <a:pt x="375412" y="361695"/>
                </a:lnTo>
                <a:lnTo>
                  <a:pt x="375030" y="363346"/>
                </a:lnTo>
                <a:lnTo>
                  <a:pt x="374776" y="365125"/>
                </a:lnTo>
                <a:lnTo>
                  <a:pt x="376047" y="366775"/>
                </a:lnTo>
                <a:lnTo>
                  <a:pt x="470280" y="381253"/>
                </a:lnTo>
                <a:lnTo>
                  <a:pt x="469704" y="379729"/>
                </a:lnTo>
                <a:lnTo>
                  <a:pt x="463423" y="379729"/>
                </a:lnTo>
                <a:lnTo>
                  <a:pt x="454315" y="372361"/>
                </a:lnTo>
                <a:lnTo>
                  <a:pt x="378713" y="360806"/>
                </a:lnTo>
                <a:lnTo>
                  <a:pt x="376936" y="360425"/>
                </a:lnTo>
                <a:close/>
              </a:path>
              <a:path w="470535" h="381635">
                <a:moveTo>
                  <a:pt x="454315" y="372361"/>
                </a:moveTo>
                <a:lnTo>
                  <a:pt x="463423" y="379729"/>
                </a:lnTo>
                <a:lnTo>
                  <a:pt x="464533" y="378332"/>
                </a:lnTo>
                <a:lnTo>
                  <a:pt x="462406" y="378332"/>
                </a:lnTo>
                <a:lnTo>
                  <a:pt x="460501" y="373307"/>
                </a:lnTo>
                <a:lnTo>
                  <a:pt x="454315" y="372361"/>
                </a:lnTo>
                <a:close/>
              </a:path>
              <a:path w="470535" h="381635">
                <a:moveTo>
                  <a:pt x="434593" y="291210"/>
                </a:moveTo>
                <a:lnTo>
                  <a:pt x="433069" y="291845"/>
                </a:lnTo>
                <a:lnTo>
                  <a:pt x="431418" y="292480"/>
                </a:lnTo>
                <a:lnTo>
                  <a:pt x="430529" y="294258"/>
                </a:lnTo>
                <a:lnTo>
                  <a:pt x="458271" y="367424"/>
                </a:lnTo>
                <a:lnTo>
                  <a:pt x="467360" y="374776"/>
                </a:lnTo>
                <a:lnTo>
                  <a:pt x="463423" y="379729"/>
                </a:lnTo>
                <a:lnTo>
                  <a:pt x="469704" y="379729"/>
                </a:lnTo>
                <a:lnTo>
                  <a:pt x="436499" y="291972"/>
                </a:lnTo>
                <a:lnTo>
                  <a:pt x="434593" y="291210"/>
                </a:lnTo>
                <a:close/>
              </a:path>
              <a:path w="470535" h="381635">
                <a:moveTo>
                  <a:pt x="460501" y="373307"/>
                </a:moveTo>
                <a:lnTo>
                  <a:pt x="462406" y="378332"/>
                </a:lnTo>
                <a:lnTo>
                  <a:pt x="465963" y="374141"/>
                </a:lnTo>
                <a:lnTo>
                  <a:pt x="460501" y="373307"/>
                </a:lnTo>
                <a:close/>
              </a:path>
              <a:path w="470535" h="381635">
                <a:moveTo>
                  <a:pt x="458271" y="367424"/>
                </a:moveTo>
                <a:lnTo>
                  <a:pt x="460501" y="373307"/>
                </a:lnTo>
                <a:lnTo>
                  <a:pt x="465963" y="374141"/>
                </a:lnTo>
                <a:lnTo>
                  <a:pt x="462406" y="378332"/>
                </a:lnTo>
                <a:lnTo>
                  <a:pt x="464533" y="378332"/>
                </a:lnTo>
                <a:lnTo>
                  <a:pt x="467360" y="374776"/>
                </a:lnTo>
                <a:lnTo>
                  <a:pt x="458271" y="367424"/>
                </a:lnTo>
                <a:close/>
              </a:path>
              <a:path w="470535" h="381635">
                <a:moveTo>
                  <a:pt x="4063" y="0"/>
                </a:moveTo>
                <a:lnTo>
                  <a:pt x="0" y="4825"/>
                </a:lnTo>
                <a:lnTo>
                  <a:pt x="454315" y="372361"/>
                </a:lnTo>
                <a:lnTo>
                  <a:pt x="460501" y="373307"/>
                </a:lnTo>
                <a:lnTo>
                  <a:pt x="458271" y="367424"/>
                </a:lnTo>
                <a:lnTo>
                  <a:pt x="4063" y="0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74561" y="2729229"/>
            <a:ext cx="1236980" cy="294640"/>
          </a:xfrm>
          <a:custGeom>
            <a:avLst/>
            <a:gdLst/>
            <a:ahLst/>
            <a:cxnLst/>
            <a:rect l="l" t="t" r="r" b="b"/>
            <a:pathLst>
              <a:path w="1236979" h="294639">
                <a:moveTo>
                  <a:pt x="70738" y="200279"/>
                </a:moveTo>
                <a:lnTo>
                  <a:pt x="69341" y="201422"/>
                </a:lnTo>
                <a:lnTo>
                  <a:pt x="0" y="264287"/>
                </a:lnTo>
                <a:lnTo>
                  <a:pt x="88900" y="293750"/>
                </a:lnTo>
                <a:lnTo>
                  <a:pt x="90550" y="294386"/>
                </a:lnTo>
                <a:lnTo>
                  <a:pt x="92328" y="293370"/>
                </a:lnTo>
                <a:lnTo>
                  <a:pt x="92963" y="291719"/>
                </a:lnTo>
                <a:lnTo>
                  <a:pt x="93472" y="290068"/>
                </a:lnTo>
                <a:lnTo>
                  <a:pt x="92583" y="288290"/>
                </a:lnTo>
                <a:lnTo>
                  <a:pt x="90932" y="287782"/>
                </a:lnTo>
                <a:lnTo>
                  <a:pt x="25866" y="266192"/>
                </a:lnTo>
                <a:lnTo>
                  <a:pt x="6858" y="266192"/>
                </a:lnTo>
                <a:lnTo>
                  <a:pt x="5461" y="259969"/>
                </a:lnTo>
                <a:lnTo>
                  <a:pt x="16958" y="257538"/>
                </a:lnTo>
                <a:lnTo>
                  <a:pt x="74929" y="204978"/>
                </a:lnTo>
                <a:lnTo>
                  <a:pt x="75057" y="202946"/>
                </a:lnTo>
                <a:lnTo>
                  <a:pt x="73913" y="201675"/>
                </a:lnTo>
                <a:lnTo>
                  <a:pt x="72643" y="200406"/>
                </a:lnTo>
                <a:lnTo>
                  <a:pt x="70738" y="200279"/>
                </a:lnTo>
                <a:close/>
              </a:path>
              <a:path w="1236979" h="294639">
                <a:moveTo>
                  <a:pt x="16958" y="257538"/>
                </a:moveTo>
                <a:lnTo>
                  <a:pt x="5461" y="259969"/>
                </a:lnTo>
                <a:lnTo>
                  <a:pt x="6858" y="266192"/>
                </a:lnTo>
                <a:lnTo>
                  <a:pt x="10462" y="265430"/>
                </a:lnTo>
                <a:lnTo>
                  <a:pt x="8254" y="265430"/>
                </a:lnTo>
                <a:lnTo>
                  <a:pt x="7112" y="259969"/>
                </a:lnTo>
                <a:lnTo>
                  <a:pt x="14278" y="259969"/>
                </a:lnTo>
                <a:lnTo>
                  <a:pt x="16958" y="257538"/>
                </a:lnTo>
                <a:close/>
              </a:path>
              <a:path w="1236979" h="294639">
                <a:moveTo>
                  <a:pt x="18468" y="263737"/>
                </a:moveTo>
                <a:lnTo>
                  <a:pt x="6858" y="266192"/>
                </a:lnTo>
                <a:lnTo>
                  <a:pt x="25866" y="266192"/>
                </a:lnTo>
                <a:lnTo>
                  <a:pt x="18468" y="263737"/>
                </a:lnTo>
                <a:close/>
              </a:path>
              <a:path w="1236979" h="294639">
                <a:moveTo>
                  <a:pt x="7112" y="259969"/>
                </a:moveTo>
                <a:lnTo>
                  <a:pt x="8254" y="265430"/>
                </a:lnTo>
                <a:lnTo>
                  <a:pt x="12358" y="261709"/>
                </a:lnTo>
                <a:lnTo>
                  <a:pt x="7112" y="259969"/>
                </a:lnTo>
                <a:close/>
              </a:path>
              <a:path w="1236979" h="294639">
                <a:moveTo>
                  <a:pt x="12358" y="261709"/>
                </a:moveTo>
                <a:lnTo>
                  <a:pt x="8254" y="265430"/>
                </a:lnTo>
                <a:lnTo>
                  <a:pt x="10462" y="265430"/>
                </a:lnTo>
                <a:lnTo>
                  <a:pt x="18468" y="263737"/>
                </a:lnTo>
                <a:lnTo>
                  <a:pt x="12358" y="261709"/>
                </a:lnTo>
                <a:close/>
              </a:path>
              <a:path w="1236979" h="294639">
                <a:moveTo>
                  <a:pt x="1235329" y="0"/>
                </a:moveTo>
                <a:lnTo>
                  <a:pt x="16958" y="257538"/>
                </a:lnTo>
                <a:lnTo>
                  <a:pt x="12358" y="261709"/>
                </a:lnTo>
                <a:lnTo>
                  <a:pt x="18468" y="263737"/>
                </a:lnTo>
                <a:lnTo>
                  <a:pt x="1236598" y="6223"/>
                </a:lnTo>
                <a:lnTo>
                  <a:pt x="1235329" y="0"/>
                </a:lnTo>
                <a:close/>
              </a:path>
              <a:path w="1236979" h="294639">
                <a:moveTo>
                  <a:pt x="14278" y="259969"/>
                </a:moveTo>
                <a:lnTo>
                  <a:pt x="7112" y="259969"/>
                </a:lnTo>
                <a:lnTo>
                  <a:pt x="12358" y="261709"/>
                </a:lnTo>
                <a:lnTo>
                  <a:pt x="14278" y="259969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45908" y="3476752"/>
            <a:ext cx="532765" cy="96520"/>
          </a:xfrm>
          <a:custGeom>
            <a:avLst/>
            <a:gdLst/>
            <a:ahLst/>
            <a:cxnLst/>
            <a:rect l="l" t="t" r="r" b="b"/>
            <a:pathLst>
              <a:path w="532765" h="96520">
                <a:moveTo>
                  <a:pt x="82423" y="0"/>
                </a:moveTo>
                <a:lnTo>
                  <a:pt x="0" y="48133"/>
                </a:lnTo>
                <a:lnTo>
                  <a:pt x="82423" y="96138"/>
                </a:lnTo>
                <a:lnTo>
                  <a:pt x="84327" y="95631"/>
                </a:lnTo>
                <a:lnTo>
                  <a:pt x="86106" y="92583"/>
                </a:lnTo>
                <a:lnTo>
                  <a:pt x="85598" y="90677"/>
                </a:lnTo>
                <a:lnTo>
                  <a:pt x="18106" y="51308"/>
                </a:lnTo>
                <a:lnTo>
                  <a:pt x="6350" y="51308"/>
                </a:lnTo>
                <a:lnTo>
                  <a:pt x="6350" y="44958"/>
                </a:lnTo>
                <a:lnTo>
                  <a:pt x="17888" y="44958"/>
                </a:lnTo>
                <a:lnTo>
                  <a:pt x="85598" y="5461"/>
                </a:lnTo>
                <a:lnTo>
                  <a:pt x="86106" y="3556"/>
                </a:lnTo>
                <a:lnTo>
                  <a:pt x="84327" y="508"/>
                </a:lnTo>
                <a:lnTo>
                  <a:pt x="82423" y="0"/>
                </a:lnTo>
                <a:close/>
              </a:path>
              <a:path w="532765" h="96520">
                <a:moveTo>
                  <a:pt x="17888" y="44958"/>
                </a:moveTo>
                <a:lnTo>
                  <a:pt x="6350" y="44958"/>
                </a:lnTo>
                <a:lnTo>
                  <a:pt x="6350" y="51308"/>
                </a:lnTo>
                <a:lnTo>
                  <a:pt x="18106" y="51308"/>
                </a:lnTo>
                <a:lnTo>
                  <a:pt x="17235" y="50800"/>
                </a:lnTo>
                <a:lnTo>
                  <a:pt x="7874" y="50800"/>
                </a:lnTo>
                <a:lnTo>
                  <a:pt x="7874" y="45338"/>
                </a:lnTo>
                <a:lnTo>
                  <a:pt x="17235" y="45338"/>
                </a:lnTo>
                <a:lnTo>
                  <a:pt x="17888" y="44958"/>
                </a:lnTo>
                <a:close/>
              </a:path>
              <a:path w="532765" h="96520">
                <a:moveTo>
                  <a:pt x="532384" y="44958"/>
                </a:moveTo>
                <a:lnTo>
                  <a:pt x="17888" y="44958"/>
                </a:lnTo>
                <a:lnTo>
                  <a:pt x="12554" y="48069"/>
                </a:lnTo>
                <a:lnTo>
                  <a:pt x="18106" y="51308"/>
                </a:lnTo>
                <a:lnTo>
                  <a:pt x="532384" y="51308"/>
                </a:lnTo>
                <a:lnTo>
                  <a:pt x="532384" y="44958"/>
                </a:lnTo>
                <a:close/>
              </a:path>
              <a:path w="532765" h="96520">
                <a:moveTo>
                  <a:pt x="7874" y="45338"/>
                </a:moveTo>
                <a:lnTo>
                  <a:pt x="7874" y="50800"/>
                </a:lnTo>
                <a:lnTo>
                  <a:pt x="12554" y="48069"/>
                </a:lnTo>
                <a:lnTo>
                  <a:pt x="7874" y="45338"/>
                </a:lnTo>
                <a:close/>
              </a:path>
              <a:path w="532765" h="96520">
                <a:moveTo>
                  <a:pt x="12554" y="48069"/>
                </a:moveTo>
                <a:lnTo>
                  <a:pt x="7874" y="50800"/>
                </a:lnTo>
                <a:lnTo>
                  <a:pt x="17235" y="50800"/>
                </a:lnTo>
                <a:lnTo>
                  <a:pt x="12554" y="48069"/>
                </a:lnTo>
                <a:close/>
              </a:path>
              <a:path w="532765" h="96520">
                <a:moveTo>
                  <a:pt x="17235" y="45338"/>
                </a:moveTo>
                <a:lnTo>
                  <a:pt x="7874" y="45338"/>
                </a:lnTo>
                <a:lnTo>
                  <a:pt x="12554" y="48069"/>
                </a:lnTo>
                <a:lnTo>
                  <a:pt x="17235" y="45338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64834" y="3690873"/>
            <a:ext cx="1793875" cy="638175"/>
          </a:xfrm>
          <a:custGeom>
            <a:avLst/>
            <a:gdLst/>
            <a:ahLst/>
            <a:cxnLst/>
            <a:rect l="l" t="t" r="r" b="b"/>
            <a:pathLst>
              <a:path w="1793875" h="638175">
                <a:moveTo>
                  <a:pt x="18062" y="21460"/>
                </a:moveTo>
                <a:lnTo>
                  <a:pt x="11860" y="22699"/>
                </a:lnTo>
                <a:lnTo>
                  <a:pt x="15906" y="27387"/>
                </a:lnTo>
                <a:lnTo>
                  <a:pt x="1791335" y="637667"/>
                </a:lnTo>
                <a:lnTo>
                  <a:pt x="1793366" y="631698"/>
                </a:lnTo>
                <a:lnTo>
                  <a:pt x="18062" y="21460"/>
                </a:lnTo>
                <a:close/>
              </a:path>
              <a:path w="1793875" h="638175">
                <a:moveTo>
                  <a:pt x="93599" y="0"/>
                </a:moveTo>
                <a:lnTo>
                  <a:pt x="91820" y="253"/>
                </a:lnTo>
                <a:lnTo>
                  <a:pt x="0" y="18668"/>
                </a:lnTo>
                <a:lnTo>
                  <a:pt x="61213" y="89534"/>
                </a:lnTo>
                <a:lnTo>
                  <a:pt x="62356" y="90931"/>
                </a:lnTo>
                <a:lnTo>
                  <a:pt x="64388" y="91058"/>
                </a:lnTo>
                <a:lnTo>
                  <a:pt x="65659" y="89915"/>
                </a:lnTo>
                <a:lnTo>
                  <a:pt x="67055" y="88773"/>
                </a:lnTo>
                <a:lnTo>
                  <a:pt x="67182" y="86740"/>
                </a:lnTo>
                <a:lnTo>
                  <a:pt x="66039" y="85470"/>
                </a:lnTo>
                <a:lnTo>
                  <a:pt x="15906" y="27387"/>
                </a:lnTo>
                <a:lnTo>
                  <a:pt x="4952" y="23621"/>
                </a:lnTo>
                <a:lnTo>
                  <a:pt x="6985" y="17652"/>
                </a:lnTo>
                <a:lnTo>
                  <a:pt x="37128" y="17652"/>
                </a:lnTo>
                <a:lnTo>
                  <a:pt x="93090" y="6476"/>
                </a:lnTo>
                <a:lnTo>
                  <a:pt x="94868" y="6223"/>
                </a:lnTo>
                <a:lnTo>
                  <a:pt x="96012" y="4571"/>
                </a:lnTo>
                <a:lnTo>
                  <a:pt x="95250" y="1015"/>
                </a:lnTo>
                <a:lnTo>
                  <a:pt x="93599" y="0"/>
                </a:lnTo>
                <a:close/>
              </a:path>
              <a:path w="1793875" h="638175">
                <a:moveTo>
                  <a:pt x="6985" y="17652"/>
                </a:moveTo>
                <a:lnTo>
                  <a:pt x="4952" y="23621"/>
                </a:lnTo>
                <a:lnTo>
                  <a:pt x="15906" y="27387"/>
                </a:lnTo>
                <a:lnTo>
                  <a:pt x="12766" y="23749"/>
                </a:lnTo>
                <a:lnTo>
                  <a:pt x="6603" y="23749"/>
                </a:lnTo>
                <a:lnTo>
                  <a:pt x="8381" y="18668"/>
                </a:lnTo>
                <a:lnTo>
                  <a:pt x="9940" y="18668"/>
                </a:lnTo>
                <a:lnTo>
                  <a:pt x="6985" y="17652"/>
                </a:lnTo>
                <a:close/>
              </a:path>
              <a:path w="1793875" h="638175">
                <a:moveTo>
                  <a:pt x="8381" y="18668"/>
                </a:moveTo>
                <a:lnTo>
                  <a:pt x="6603" y="23749"/>
                </a:lnTo>
                <a:lnTo>
                  <a:pt x="11860" y="22699"/>
                </a:lnTo>
                <a:lnTo>
                  <a:pt x="8381" y="18668"/>
                </a:lnTo>
                <a:close/>
              </a:path>
              <a:path w="1793875" h="638175">
                <a:moveTo>
                  <a:pt x="11860" y="22699"/>
                </a:moveTo>
                <a:lnTo>
                  <a:pt x="6603" y="23749"/>
                </a:lnTo>
                <a:lnTo>
                  <a:pt x="12766" y="23749"/>
                </a:lnTo>
                <a:lnTo>
                  <a:pt x="11860" y="22699"/>
                </a:lnTo>
                <a:close/>
              </a:path>
              <a:path w="1793875" h="638175">
                <a:moveTo>
                  <a:pt x="9940" y="18668"/>
                </a:moveTo>
                <a:lnTo>
                  <a:pt x="8381" y="18668"/>
                </a:lnTo>
                <a:lnTo>
                  <a:pt x="11860" y="22699"/>
                </a:lnTo>
                <a:lnTo>
                  <a:pt x="18062" y="21460"/>
                </a:lnTo>
                <a:lnTo>
                  <a:pt x="9940" y="18668"/>
                </a:lnTo>
                <a:close/>
              </a:path>
              <a:path w="1793875" h="638175">
                <a:moveTo>
                  <a:pt x="37128" y="17652"/>
                </a:moveTo>
                <a:lnTo>
                  <a:pt x="6985" y="17652"/>
                </a:lnTo>
                <a:lnTo>
                  <a:pt x="18062" y="21460"/>
                </a:lnTo>
                <a:lnTo>
                  <a:pt x="37128" y="17652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57140" y="3619372"/>
            <a:ext cx="1440815" cy="1599565"/>
          </a:xfrm>
          <a:custGeom>
            <a:avLst/>
            <a:gdLst/>
            <a:ahLst/>
            <a:cxnLst/>
            <a:rect l="l" t="t" r="r" b="b"/>
            <a:pathLst>
              <a:path w="1440814" h="1599564">
                <a:moveTo>
                  <a:pt x="8471" y="9397"/>
                </a:moveTo>
                <a:lnTo>
                  <a:pt x="9717" y="15405"/>
                </a:lnTo>
                <a:lnTo>
                  <a:pt x="1435989" y="1599057"/>
                </a:lnTo>
                <a:lnTo>
                  <a:pt x="1440688" y="1594739"/>
                </a:lnTo>
                <a:lnTo>
                  <a:pt x="14518" y="11327"/>
                </a:lnTo>
                <a:lnTo>
                  <a:pt x="8471" y="9397"/>
                </a:lnTo>
                <a:close/>
              </a:path>
              <a:path w="1440814" h="1599564">
                <a:moveTo>
                  <a:pt x="0" y="0"/>
                </a:moveTo>
                <a:lnTo>
                  <a:pt x="19137" y="92075"/>
                </a:lnTo>
                <a:lnTo>
                  <a:pt x="19431" y="93344"/>
                </a:lnTo>
                <a:lnTo>
                  <a:pt x="21209" y="94487"/>
                </a:lnTo>
                <a:lnTo>
                  <a:pt x="22860" y="94106"/>
                </a:lnTo>
                <a:lnTo>
                  <a:pt x="24637" y="93725"/>
                </a:lnTo>
                <a:lnTo>
                  <a:pt x="25654" y="92075"/>
                </a:lnTo>
                <a:lnTo>
                  <a:pt x="25273" y="90424"/>
                </a:lnTo>
                <a:lnTo>
                  <a:pt x="9717" y="15405"/>
                </a:lnTo>
                <a:lnTo>
                  <a:pt x="1905" y="6731"/>
                </a:lnTo>
                <a:lnTo>
                  <a:pt x="6604" y="2539"/>
                </a:lnTo>
                <a:lnTo>
                  <a:pt x="7971" y="2539"/>
                </a:lnTo>
                <a:lnTo>
                  <a:pt x="0" y="0"/>
                </a:lnTo>
                <a:close/>
              </a:path>
              <a:path w="1440814" h="1599564">
                <a:moveTo>
                  <a:pt x="7971" y="2539"/>
                </a:moveTo>
                <a:lnTo>
                  <a:pt x="6604" y="2539"/>
                </a:lnTo>
                <a:lnTo>
                  <a:pt x="14518" y="11327"/>
                </a:lnTo>
                <a:lnTo>
                  <a:pt x="87249" y="34543"/>
                </a:lnTo>
                <a:lnTo>
                  <a:pt x="89026" y="35051"/>
                </a:lnTo>
                <a:lnTo>
                  <a:pt x="90805" y="34162"/>
                </a:lnTo>
                <a:lnTo>
                  <a:pt x="91821" y="30860"/>
                </a:lnTo>
                <a:lnTo>
                  <a:pt x="90932" y="29082"/>
                </a:lnTo>
                <a:lnTo>
                  <a:pt x="89281" y="28447"/>
                </a:lnTo>
                <a:lnTo>
                  <a:pt x="7971" y="2539"/>
                </a:lnTo>
                <a:close/>
              </a:path>
              <a:path w="1440814" h="1599564">
                <a:moveTo>
                  <a:pt x="6604" y="2539"/>
                </a:moveTo>
                <a:lnTo>
                  <a:pt x="1905" y="6731"/>
                </a:lnTo>
                <a:lnTo>
                  <a:pt x="9717" y="15405"/>
                </a:lnTo>
                <a:lnTo>
                  <a:pt x="8471" y="9397"/>
                </a:lnTo>
                <a:lnTo>
                  <a:pt x="3301" y="7746"/>
                </a:lnTo>
                <a:lnTo>
                  <a:pt x="7366" y="4063"/>
                </a:lnTo>
                <a:lnTo>
                  <a:pt x="7976" y="4063"/>
                </a:lnTo>
                <a:lnTo>
                  <a:pt x="6604" y="2539"/>
                </a:lnTo>
                <a:close/>
              </a:path>
              <a:path w="1440814" h="1599564">
                <a:moveTo>
                  <a:pt x="7976" y="4063"/>
                </a:moveTo>
                <a:lnTo>
                  <a:pt x="7366" y="4063"/>
                </a:lnTo>
                <a:lnTo>
                  <a:pt x="8471" y="9397"/>
                </a:lnTo>
                <a:lnTo>
                  <a:pt x="14518" y="11327"/>
                </a:lnTo>
                <a:lnTo>
                  <a:pt x="7976" y="4063"/>
                </a:lnTo>
                <a:close/>
              </a:path>
              <a:path w="1440814" h="1599564">
                <a:moveTo>
                  <a:pt x="7366" y="4063"/>
                </a:moveTo>
                <a:lnTo>
                  <a:pt x="3301" y="7746"/>
                </a:lnTo>
                <a:lnTo>
                  <a:pt x="8471" y="9397"/>
                </a:lnTo>
                <a:lnTo>
                  <a:pt x="7366" y="4063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15919" y="5028691"/>
            <a:ext cx="1143000" cy="626110"/>
          </a:xfrm>
          <a:custGeom>
            <a:avLst/>
            <a:gdLst/>
            <a:ahLst/>
            <a:cxnLst/>
            <a:rect l="l" t="t" r="r" b="b"/>
            <a:pathLst>
              <a:path w="1143000" h="626110">
                <a:moveTo>
                  <a:pt x="17440" y="8789"/>
                </a:moveTo>
                <a:lnTo>
                  <a:pt x="11081" y="8981"/>
                </a:lnTo>
                <a:lnTo>
                  <a:pt x="14331" y="14344"/>
                </a:lnTo>
                <a:lnTo>
                  <a:pt x="1139697" y="626071"/>
                </a:lnTo>
                <a:lnTo>
                  <a:pt x="1142745" y="620483"/>
                </a:lnTo>
                <a:lnTo>
                  <a:pt x="17440" y="8789"/>
                </a:lnTo>
                <a:close/>
              </a:path>
              <a:path w="1143000" h="626110">
                <a:moveTo>
                  <a:pt x="95376" y="0"/>
                </a:moveTo>
                <a:lnTo>
                  <a:pt x="93725" y="126"/>
                </a:lnTo>
                <a:lnTo>
                  <a:pt x="0" y="2920"/>
                </a:lnTo>
                <a:lnTo>
                  <a:pt x="48715" y="83184"/>
                </a:lnTo>
                <a:lnTo>
                  <a:pt x="49529" y="84581"/>
                </a:lnTo>
                <a:lnTo>
                  <a:pt x="51434" y="84962"/>
                </a:lnTo>
                <a:lnTo>
                  <a:pt x="54482" y="83184"/>
                </a:lnTo>
                <a:lnTo>
                  <a:pt x="54990" y="81279"/>
                </a:lnTo>
                <a:lnTo>
                  <a:pt x="53975" y="79755"/>
                </a:lnTo>
                <a:lnTo>
                  <a:pt x="14331" y="14344"/>
                </a:lnTo>
                <a:lnTo>
                  <a:pt x="4063" y="8762"/>
                </a:lnTo>
                <a:lnTo>
                  <a:pt x="7111" y="3174"/>
                </a:lnTo>
                <a:lnTo>
                  <a:pt x="96900" y="3174"/>
                </a:lnTo>
                <a:lnTo>
                  <a:pt x="96900" y="1396"/>
                </a:lnTo>
                <a:lnTo>
                  <a:pt x="95376" y="0"/>
                </a:lnTo>
                <a:close/>
              </a:path>
              <a:path w="1143000" h="626110">
                <a:moveTo>
                  <a:pt x="7111" y="3174"/>
                </a:moveTo>
                <a:lnTo>
                  <a:pt x="4063" y="8762"/>
                </a:lnTo>
                <a:lnTo>
                  <a:pt x="14331" y="14344"/>
                </a:lnTo>
                <a:lnTo>
                  <a:pt x="11179" y="9143"/>
                </a:lnTo>
                <a:lnTo>
                  <a:pt x="5714" y="9143"/>
                </a:lnTo>
                <a:lnTo>
                  <a:pt x="8254" y="4317"/>
                </a:lnTo>
                <a:lnTo>
                  <a:pt x="9214" y="4317"/>
                </a:lnTo>
                <a:lnTo>
                  <a:pt x="7111" y="3174"/>
                </a:lnTo>
                <a:close/>
              </a:path>
              <a:path w="1143000" h="626110">
                <a:moveTo>
                  <a:pt x="8254" y="4317"/>
                </a:moveTo>
                <a:lnTo>
                  <a:pt x="5714" y="9143"/>
                </a:lnTo>
                <a:lnTo>
                  <a:pt x="11081" y="8981"/>
                </a:lnTo>
                <a:lnTo>
                  <a:pt x="8254" y="4317"/>
                </a:lnTo>
                <a:close/>
              </a:path>
              <a:path w="1143000" h="626110">
                <a:moveTo>
                  <a:pt x="11081" y="8981"/>
                </a:moveTo>
                <a:lnTo>
                  <a:pt x="5714" y="9143"/>
                </a:lnTo>
                <a:lnTo>
                  <a:pt x="11179" y="9143"/>
                </a:lnTo>
                <a:lnTo>
                  <a:pt x="11081" y="8981"/>
                </a:lnTo>
                <a:close/>
              </a:path>
              <a:path w="1143000" h="626110">
                <a:moveTo>
                  <a:pt x="9214" y="4317"/>
                </a:moveTo>
                <a:lnTo>
                  <a:pt x="8254" y="4317"/>
                </a:lnTo>
                <a:lnTo>
                  <a:pt x="11081" y="8981"/>
                </a:lnTo>
                <a:lnTo>
                  <a:pt x="17440" y="8789"/>
                </a:lnTo>
                <a:lnTo>
                  <a:pt x="9214" y="4317"/>
                </a:lnTo>
                <a:close/>
              </a:path>
              <a:path w="1143000" h="626110">
                <a:moveTo>
                  <a:pt x="96900" y="3174"/>
                </a:moveTo>
                <a:lnTo>
                  <a:pt x="7111" y="3174"/>
                </a:lnTo>
                <a:lnTo>
                  <a:pt x="17440" y="8789"/>
                </a:lnTo>
                <a:lnTo>
                  <a:pt x="93852" y="6476"/>
                </a:lnTo>
                <a:lnTo>
                  <a:pt x="95630" y="6349"/>
                </a:lnTo>
                <a:lnTo>
                  <a:pt x="97027" y="4952"/>
                </a:lnTo>
                <a:lnTo>
                  <a:pt x="96900" y="3174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1747" y="1587753"/>
            <a:ext cx="366395" cy="965200"/>
          </a:xfrm>
          <a:custGeom>
            <a:avLst/>
            <a:gdLst/>
            <a:ahLst/>
            <a:cxnLst/>
            <a:rect l="l" t="t" r="r" b="b"/>
            <a:pathLst>
              <a:path w="366395" h="965200">
                <a:moveTo>
                  <a:pt x="4572" y="868553"/>
                </a:moveTo>
                <a:lnTo>
                  <a:pt x="2921" y="868934"/>
                </a:lnTo>
                <a:lnTo>
                  <a:pt x="1142" y="869188"/>
                </a:lnTo>
                <a:lnTo>
                  <a:pt x="0" y="870838"/>
                </a:lnTo>
                <a:lnTo>
                  <a:pt x="380" y="872617"/>
                </a:lnTo>
                <a:lnTo>
                  <a:pt x="17525" y="964692"/>
                </a:lnTo>
                <a:lnTo>
                  <a:pt x="23268" y="959866"/>
                </a:lnTo>
                <a:lnTo>
                  <a:pt x="22605" y="959866"/>
                </a:lnTo>
                <a:lnTo>
                  <a:pt x="16637" y="957707"/>
                </a:lnTo>
                <a:lnTo>
                  <a:pt x="20589" y="946685"/>
                </a:lnTo>
                <a:lnTo>
                  <a:pt x="6603" y="871474"/>
                </a:lnTo>
                <a:lnTo>
                  <a:pt x="6223" y="869696"/>
                </a:lnTo>
                <a:lnTo>
                  <a:pt x="4572" y="868553"/>
                </a:lnTo>
                <a:close/>
              </a:path>
              <a:path w="366395" h="965200">
                <a:moveTo>
                  <a:pt x="20589" y="946685"/>
                </a:moveTo>
                <a:lnTo>
                  <a:pt x="16637" y="957707"/>
                </a:lnTo>
                <a:lnTo>
                  <a:pt x="22605" y="959866"/>
                </a:lnTo>
                <a:lnTo>
                  <a:pt x="23197" y="958215"/>
                </a:lnTo>
                <a:lnTo>
                  <a:pt x="22732" y="958215"/>
                </a:lnTo>
                <a:lnTo>
                  <a:pt x="17525" y="956310"/>
                </a:lnTo>
                <a:lnTo>
                  <a:pt x="21723" y="952783"/>
                </a:lnTo>
                <a:lnTo>
                  <a:pt x="20589" y="946685"/>
                </a:lnTo>
                <a:close/>
              </a:path>
              <a:path w="366395" h="965200">
                <a:moveTo>
                  <a:pt x="86487" y="898525"/>
                </a:moveTo>
                <a:lnTo>
                  <a:pt x="85089" y="899541"/>
                </a:lnTo>
                <a:lnTo>
                  <a:pt x="26620" y="948668"/>
                </a:lnTo>
                <a:lnTo>
                  <a:pt x="22605" y="959866"/>
                </a:lnTo>
                <a:lnTo>
                  <a:pt x="23268" y="959866"/>
                </a:lnTo>
                <a:lnTo>
                  <a:pt x="89153" y="904494"/>
                </a:lnTo>
                <a:lnTo>
                  <a:pt x="90550" y="903351"/>
                </a:lnTo>
                <a:lnTo>
                  <a:pt x="90677" y="901319"/>
                </a:lnTo>
                <a:lnTo>
                  <a:pt x="88518" y="898651"/>
                </a:lnTo>
                <a:lnTo>
                  <a:pt x="86487" y="898525"/>
                </a:lnTo>
                <a:close/>
              </a:path>
              <a:path w="366395" h="965200">
                <a:moveTo>
                  <a:pt x="21723" y="952783"/>
                </a:moveTo>
                <a:lnTo>
                  <a:pt x="17525" y="956310"/>
                </a:lnTo>
                <a:lnTo>
                  <a:pt x="22732" y="958215"/>
                </a:lnTo>
                <a:lnTo>
                  <a:pt x="21723" y="952783"/>
                </a:lnTo>
                <a:close/>
              </a:path>
              <a:path w="366395" h="965200">
                <a:moveTo>
                  <a:pt x="26620" y="948668"/>
                </a:moveTo>
                <a:lnTo>
                  <a:pt x="21723" y="952783"/>
                </a:lnTo>
                <a:lnTo>
                  <a:pt x="22732" y="958215"/>
                </a:lnTo>
                <a:lnTo>
                  <a:pt x="23197" y="958215"/>
                </a:lnTo>
                <a:lnTo>
                  <a:pt x="26620" y="948668"/>
                </a:lnTo>
                <a:close/>
              </a:path>
              <a:path w="366395" h="965200">
                <a:moveTo>
                  <a:pt x="360044" y="0"/>
                </a:moveTo>
                <a:lnTo>
                  <a:pt x="20589" y="946685"/>
                </a:lnTo>
                <a:lnTo>
                  <a:pt x="21723" y="952783"/>
                </a:lnTo>
                <a:lnTo>
                  <a:pt x="26620" y="948668"/>
                </a:lnTo>
                <a:lnTo>
                  <a:pt x="366013" y="2032"/>
                </a:lnTo>
                <a:lnTo>
                  <a:pt x="360044" y="0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87928" y="1138174"/>
            <a:ext cx="96520" cy="871219"/>
          </a:xfrm>
          <a:custGeom>
            <a:avLst/>
            <a:gdLst/>
            <a:ahLst/>
            <a:cxnLst/>
            <a:rect l="l" t="t" r="r" b="b"/>
            <a:pathLst>
              <a:path w="96520" h="871219">
                <a:moveTo>
                  <a:pt x="3556" y="785113"/>
                </a:moveTo>
                <a:lnTo>
                  <a:pt x="508" y="786891"/>
                </a:lnTo>
                <a:lnTo>
                  <a:pt x="0" y="788797"/>
                </a:lnTo>
                <a:lnTo>
                  <a:pt x="48133" y="871220"/>
                </a:lnTo>
                <a:lnTo>
                  <a:pt x="51757" y="864997"/>
                </a:lnTo>
                <a:lnTo>
                  <a:pt x="44958" y="864997"/>
                </a:lnTo>
                <a:lnTo>
                  <a:pt x="44958" y="853331"/>
                </a:lnTo>
                <a:lnTo>
                  <a:pt x="5461" y="785622"/>
                </a:lnTo>
                <a:lnTo>
                  <a:pt x="3556" y="785113"/>
                </a:lnTo>
                <a:close/>
              </a:path>
              <a:path w="96520" h="871219">
                <a:moveTo>
                  <a:pt x="44958" y="853331"/>
                </a:moveTo>
                <a:lnTo>
                  <a:pt x="44958" y="864997"/>
                </a:lnTo>
                <a:lnTo>
                  <a:pt x="51308" y="864997"/>
                </a:lnTo>
                <a:lnTo>
                  <a:pt x="51308" y="863346"/>
                </a:lnTo>
                <a:lnTo>
                  <a:pt x="45338" y="863346"/>
                </a:lnTo>
                <a:lnTo>
                  <a:pt x="48069" y="858665"/>
                </a:lnTo>
                <a:lnTo>
                  <a:pt x="44958" y="853331"/>
                </a:lnTo>
                <a:close/>
              </a:path>
              <a:path w="96520" h="871219">
                <a:moveTo>
                  <a:pt x="92583" y="785113"/>
                </a:moveTo>
                <a:lnTo>
                  <a:pt x="90677" y="785622"/>
                </a:lnTo>
                <a:lnTo>
                  <a:pt x="51308" y="853113"/>
                </a:lnTo>
                <a:lnTo>
                  <a:pt x="51308" y="864997"/>
                </a:lnTo>
                <a:lnTo>
                  <a:pt x="51757" y="864997"/>
                </a:lnTo>
                <a:lnTo>
                  <a:pt x="96138" y="788797"/>
                </a:lnTo>
                <a:lnTo>
                  <a:pt x="95631" y="786891"/>
                </a:lnTo>
                <a:lnTo>
                  <a:pt x="92583" y="785113"/>
                </a:lnTo>
                <a:close/>
              </a:path>
              <a:path w="96520" h="871219">
                <a:moveTo>
                  <a:pt x="48069" y="858665"/>
                </a:moveTo>
                <a:lnTo>
                  <a:pt x="45338" y="863346"/>
                </a:lnTo>
                <a:lnTo>
                  <a:pt x="50800" y="863346"/>
                </a:lnTo>
                <a:lnTo>
                  <a:pt x="48069" y="858665"/>
                </a:lnTo>
                <a:close/>
              </a:path>
              <a:path w="96520" h="871219">
                <a:moveTo>
                  <a:pt x="51308" y="853113"/>
                </a:moveTo>
                <a:lnTo>
                  <a:pt x="48069" y="858665"/>
                </a:lnTo>
                <a:lnTo>
                  <a:pt x="50800" y="863346"/>
                </a:lnTo>
                <a:lnTo>
                  <a:pt x="51308" y="863346"/>
                </a:lnTo>
                <a:lnTo>
                  <a:pt x="51308" y="853113"/>
                </a:lnTo>
                <a:close/>
              </a:path>
              <a:path w="96520" h="871219">
                <a:moveTo>
                  <a:pt x="51308" y="0"/>
                </a:moveTo>
                <a:lnTo>
                  <a:pt x="44958" y="0"/>
                </a:lnTo>
                <a:lnTo>
                  <a:pt x="44958" y="853331"/>
                </a:lnTo>
                <a:lnTo>
                  <a:pt x="48069" y="858665"/>
                </a:lnTo>
                <a:lnTo>
                  <a:pt x="51308" y="853113"/>
                </a:lnTo>
                <a:lnTo>
                  <a:pt x="51308" y="0"/>
                </a:lnTo>
                <a:close/>
              </a:path>
            </a:pathLst>
          </a:custGeom>
          <a:solidFill>
            <a:srgbClr val="0075A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2" y="331089"/>
            <a:ext cx="12188997" cy="652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390" y="617931"/>
            <a:ext cx="78044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b="1" dirty="0"/>
              <a:t>Dozaj Pompası Mekanizmaları Çeşitleri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2989" y="1652003"/>
            <a:ext cx="8833866" cy="4076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3132" y="4229608"/>
            <a:ext cx="4121150" cy="539750"/>
          </a:xfrm>
          <a:custGeom>
            <a:avLst/>
            <a:gdLst/>
            <a:ahLst/>
            <a:cxnLst/>
            <a:rect l="l" t="t" r="r" b="b"/>
            <a:pathLst>
              <a:path w="4121150" h="539750">
                <a:moveTo>
                  <a:pt x="2060549" y="0"/>
                </a:moveTo>
                <a:lnTo>
                  <a:pt x="1983297" y="186"/>
                </a:lnTo>
                <a:lnTo>
                  <a:pt x="1906763" y="739"/>
                </a:lnTo>
                <a:lnTo>
                  <a:pt x="1608801" y="6502"/>
                </a:lnTo>
                <a:lnTo>
                  <a:pt x="1395307" y="14366"/>
                </a:lnTo>
                <a:lnTo>
                  <a:pt x="1191857" y="25069"/>
                </a:lnTo>
                <a:lnTo>
                  <a:pt x="999798" y="38436"/>
                </a:lnTo>
                <a:lnTo>
                  <a:pt x="820473" y="54290"/>
                </a:lnTo>
                <a:lnTo>
                  <a:pt x="708662" y="66154"/>
                </a:lnTo>
                <a:lnTo>
                  <a:pt x="603507" y="78994"/>
                </a:lnTo>
                <a:lnTo>
                  <a:pt x="505405" y="92755"/>
                </a:lnTo>
                <a:lnTo>
                  <a:pt x="459124" y="99966"/>
                </a:lnTo>
                <a:lnTo>
                  <a:pt x="414756" y="107387"/>
                </a:lnTo>
                <a:lnTo>
                  <a:pt x="372350" y="115013"/>
                </a:lnTo>
                <a:lnTo>
                  <a:pt x="331957" y="122837"/>
                </a:lnTo>
                <a:lnTo>
                  <a:pt x="293627" y="130853"/>
                </a:lnTo>
                <a:lnTo>
                  <a:pt x="223351" y="147432"/>
                </a:lnTo>
                <a:lnTo>
                  <a:pt x="161923" y="164699"/>
                </a:lnTo>
                <a:lnTo>
                  <a:pt x="109739" y="182601"/>
                </a:lnTo>
                <a:lnTo>
                  <a:pt x="67198" y="201086"/>
                </a:lnTo>
                <a:lnTo>
                  <a:pt x="22340" y="229792"/>
                </a:lnTo>
                <a:lnTo>
                  <a:pt x="0" y="269621"/>
                </a:lnTo>
                <a:lnTo>
                  <a:pt x="1421" y="279733"/>
                </a:lnTo>
                <a:lnTo>
                  <a:pt x="34700" y="319178"/>
                </a:lnTo>
                <a:lnTo>
                  <a:pt x="87238" y="347525"/>
                </a:lnTo>
                <a:lnTo>
                  <a:pt x="134650" y="365736"/>
                </a:lnTo>
                <a:lnTo>
                  <a:pt x="191506" y="383337"/>
                </a:lnTo>
                <a:lnTo>
                  <a:pt x="257408" y="400275"/>
                </a:lnTo>
                <a:lnTo>
                  <a:pt x="331957" y="416498"/>
                </a:lnTo>
                <a:lnTo>
                  <a:pt x="372350" y="424326"/>
                </a:lnTo>
                <a:lnTo>
                  <a:pt x="414756" y="431955"/>
                </a:lnTo>
                <a:lnTo>
                  <a:pt x="459124" y="439379"/>
                </a:lnTo>
                <a:lnTo>
                  <a:pt x="505405" y="446592"/>
                </a:lnTo>
                <a:lnTo>
                  <a:pt x="603507" y="460359"/>
                </a:lnTo>
                <a:lnTo>
                  <a:pt x="708662" y="473202"/>
                </a:lnTo>
                <a:lnTo>
                  <a:pt x="820473" y="485069"/>
                </a:lnTo>
                <a:lnTo>
                  <a:pt x="938542" y="495909"/>
                </a:lnTo>
                <a:lnTo>
                  <a:pt x="1126506" y="510127"/>
                </a:lnTo>
                <a:lnTo>
                  <a:pt x="1326308" y="521740"/>
                </a:lnTo>
                <a:lnTo>
                  <a:pt x="1536603" y="530571"/>
                </a:lnTo>
                <a:lnTo>
                  <a:pt x="1756048" y="536444"/>
                </a:lnTo>
                <a:lnTo>
                  <a:pt x="1830997" y="537713"/>
                </a:lnTo>
                <a:lnTo>
                  <a:pt x="1906763" y="538629"/>
                </a:lnTo>
                <a:lnTo>
                  <a:pt x="1983297" y="539182"/>
                </a:lnTo>
                <a:lnTo>
                  <a:pt x="2060549" y="539369"/>
                </a:lnTo>
                <a:lnTo>
                  <a:pt x="2365051" y="536444"/>
                </a:lnTo>
                <a:lnTo>
                  <a:pt x="2584497" y="530571"/>
                </a:lnTo>
                <a:lnTo>
                  <a:pt x="2794794" y="521740"/>
                </a:lnTo>
                <a:lnTo>
                  <a:pt x="2994598" y="510127"/>
                </a:lnTo>
                <a:lnTo>
                  <a:pt x="3182564" y="495909"/>
                </a:lnTo>
                <a:lnTo>
                  <a:pt x="3300634" y="485069"/>
                </a:lnTo>
                <a:lnTo>
                  <a:pt x="3412447" y="473202"/>
                </a:lnTo>
                <a:lnTo>
                  <a:pt x="3517604" y="460359"/>
                </a:lnTo>
                <a:lnTo>
                  <a:pt x="3615708" y="446592"/>
                </a:lnTo>
                <a:lnTo>
                  <a:pt x="3661989" y="439379"/>
                </a:lnTo>
                <a:lnTo>
                  <a:pt x="3706358" y="431955"/>
                </a:lnTo>
                <a:lnTo>
                  <a:pt x="3748765" y="424326"/>
                </a:lnTo>
                <a:lnTo>
                  <a:pt x="3789159" y="416498"/>
                </a:lnTo>
                <a:lnTo>
                  <a:pt x="3827490" y="408479"/>
                </a:lnTo>
                <a:lnTo>
                  <a:pt x="3897767" y="391892"/>
                </a:lnTo>
                <a:lnTo>
                  <a:pt x="3959197" y="374616"/>
                </a:lnTo>
                <a:lnTo>
                  <a:pt x="4011382" y="356703"/>
                </a:lnTo>
                <a:lnTo>
                  <a:pt x="4053924" y="338207"/>
                </a:lnTo>
                <a:lnTo>
                  <a:pt x="4098783" y="309480"/>
                </a:lnTo>
                <a:lnTo>
                  <a:pt x="4121124" y="269621"/>
                </a:lnTo>
                <a:lnTo>
                  <a:pt x="4119703" y="259517"/>
                </a:lnTo>
                <a:lnTo>
                  <a:pt x="4086423" y="220102"/>
                </a:lnTo>
                <a:lnTo>
                  <a:pt x="4033883" y="191774"/>
                </a:lnTo>
                <a:lnTo>
                  <a:pt x="3986470" y="173574"/>
                </a:lnTo>
                <a:lnTo>
                  <a:pt x="3929613" y="155983"/>
                </a:lnTo>
                <a:lnTo>
                  <a:pt x="3863709" y="139053"/>
                </a:lnTo>
                <a:lnTo>
                  <a:pt x="3789159" y="122837"/>
                </a:lnTo>
                <a:lnTo>
                  <a:pt x="3748765" y="115013"/>
                </a:lnTo>
                <a:lnTo>
                  <a:pt x="3706358" y="107387"/>
                </a:lnTo>
                <a:lnTo>
                  <a:pt x="3661989" y="99966"/>
                </a:lnTo>
                <a:lnTo>
                  <a:pt x="3615708" y="92755"/>
                </a:lnTo>
                <a:lnTo>
                  <a:pt x="3517604" y="78994"/>
                </a:lnTo>
                <a:lnTo>
                  <a:pt x="3412447" y="66154"/>
                </a:lnTo>
                <a:lnTo>
                  <a:pt x="3300634" y="54290"/>
                </a:lnTo>
                <a:lnTo>
                  <a:pt x="3121307" y="38436"/>
                </a:lnTo>
                <a:lnTo>
                  <a:pt x="2929245" y="25069"/>
                </a:lnTo>
                <a:lnTo>
                  <a:pt x="2725794" y="14366"/>
                </a:lnTo>
                <a:lnTo>
                  <a:pt x="2512298" y="6502"/>
                </a:lnTo>
                <a:lnTo>
                  <a:pt x="2214335" y="739"/>
                </a:lnTo>
                <a:lnTo>
                  <a:pt x="2060549" y="0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3132" y="4229608"/>
            <a:ext cx="4121150" cy="539750"/>
          </a:xfrm>
          <a:custGeom>
            <a:avLst/>
            <a:gdLst/>
            <a:ahLst/>
            <a:cxnLst/>
            <a:rect l="l" t="t" r="r" b="b"/>
            <a:pathLst>
              <a:path w="4121150" h="539750">
                <a:moveTo>
                  <a:pt x="0" y="269621"/>
                </a:moveTo>
                <a:lnTo>
                  <a:pt x="22340" y="229792"/>
                </a:lnTo>
                <a:lnTo>
                  <a:pt x="67198" y="201086"/>
                </a:lnTo>
                <a:lnTo>
                  <a:pt x="109739" y="182601"/>
                </a:lnTo>
                <a:lnTo>
                  <a:pt x="161923" y="164699"/>
                </a:lnTo>
                <a:lnTo>
                  <a:pt x="223351" y="147432"/>
                </a:lnTo>
                <a:lnTo>
                  <a:pt x="293627" y="130853"/>
                </a:lnTo>
                <a:lnTo>
                  <a:pt x="331957" y="122837"/>
                </a:lnTo>
                <a:lnTo>
                  <a:pt x="372350" y="115013"/>
                </a:lnTo>
                <a:lnTo>
                  <a:pt x="414756" y="107387"/>
                </a:lnTo>
                <a:lnTo>
                  <a:pt x="459124" y="99966"/>
                </a:lnTo>
                <a:lnTo>
                  <a:pt x="505405" y="92755"/>
                </a:lnTo>
                <a:lnTo>
                  <a:pt x="553549" y="85762"/>
                </a:lnTo>
                <a:lnTo>
                  <a:pt x="603507" y="78994"/>
                </a:lnTo>
                <a:lnTo>
                  <a:pt x="655228" y="72455"/>
                </a:lnTo>
                <a:lnTo>
                  <a:pt x="708662" y="66154"/>
                </a:lnTo>
                <a:lnTo>
                  <a:pt x="763761" y="60097"/>
                </a:lnTo>
                <a:lnTo>
                  <a:pt x="820473" y="54290"/>
                </a:lnTo>
                <a:lnTo>
                  <a:pt x="878750" y="48740"/>
                </a:lnTo>
                <a:lnTo>
                  <a:pt x="938542" y="43453"/>
                </a:lnTo>
                <a:lnTo>
                  <a:pt x="999798" y="38436"/>
                </a:lnTo>
                <a:lnTo>
                  <a:pt x="1062469" y="33695"/>
                </a:lnTo>
                <a:lnTo>
                  <a:pt x="1126506" y="29237"/>
                </a:lnTo>
                <a:lnTo>
                  <a:pt x="1191857" y="25069"/>
                </a:lnTo>
                <a:lnTo>
                  <a:pt x="1258475" y="21197"/>
                </a:lnTo>
                <a:lnTo>
                  <a:pt x="1326308" y="17627"/>
                </a:lnTo>
                <a:lnTo>
                  <a:pt x="1395307" y="14366"/>
                </a:lnTo>
                <a:lnTo>
                  <a:pt x="1465422" y="11420"/>
                </a:lnTo>
                <a:lnTo>
                  <a:pt x="1536603" y="8797"/>
                </a:lnTo>
                <a:lnTo>
                  <a:pt x="1608801" y="6502"/>
                </a:lnTo>
                <a:lnTo>
                  <a:pt x="1681966" y="4542"/>
                </a:lnTo>
                <a:lnTo>
                  <a:pt x="1756048" y="2924"/>
                </a:lnTo>
                <a:lnTo>
                  <a:pt x="1830997" y="1655"/>
                </a:lnTo>
                <a:lnTo>
                  <a:pt x="1906763" y="739"/>
                </a:lnTo>
                <a:lnTo>
                  <a:pt x="1983297" y="186"/>
                </a:lnTo>
                <a:lnTo>
                  <a:pt x="2060549" y="0"/>
                </a:lnTo>
                <a:lnTo>
                  <a:pt x="2137801" y="186"/>
                </a:lnTo>
                <a:lnTo>
                  <a:pt x="2214335" y="739"/>
                </a:lnTo>
                <a:lnTo>
                  <a:pt x="2290102" y="1655"/>
                </a:lnTo>
                <a:lnTo>
                  <a:pt x="2365051" y="2924"/>
                </a:lnTo>
                <a:lnTo>
                  <a:pt x="2439133" y="4542"/>
                </a:lnTo>
                <a:lnTo>
                  <a:pt x="2512298" y="6502"/>
                </a:lnTo>
                <a:lnTo>
                  <a:pt x="2584497" y="8797"/>
                </a:lnTo>
                <a:lnTo>
                  <a:pt x="2655679" y="11420"/>
                </a:lnTo>
                <a:lnTo>
                  <a:pt x="2725794" y="14366"/>
                </a:lnTo>
                <a:lnTo>
                  <a:pt x="2794794" y="17627"/>
                </a:lnTo>
                <a:lnTo>
                  <a:pt x="2862628" y="21197"/>
                </a:lnTo>
                <a:lnTo>
                  <a:pt x="2929245" y="25069"/>
                </a:lnTo>
                <a:lnTo>
                  <a:pt x="2994598" y="29237"/>
                </a:lnTo>
                <a:lnTo>
                  <a:pt x="3058635" y="33695"/>
                </a:lnTo>
                <a:lnTo>
                  <a:pt x="3121307" y="38436"/>
                </a:lnTo>
                <a:lnTo>
                  <a:pt x="3182564" y="43453"/>
                </a:lnTo>
                <a:lnTo>
                  <a:pt x="3242356" y="48740"/>
                </a:lnTo>
                <a:lnTo>
                  <a:pt x="3300634" y="54290"/>
                </a:lnTo>
                <a:lnTo>
                  <a:pt x="3357348" y="60097"/>
                </a:lnTo>
                <a:lnTo>
                  <a:pt x="3412447" y="66154"/>
                </a:lnTo>
                <a:lnTo>
                  <a:pt x="3465882" y="72455"/>
                </a:lnTo>
                <a:lnTo>
                  <a:pt x="3517604" y="78994"/>
                </a:lnTo>
                <a:lnTo>
                  <a:pt x="3567563" y="85762"/>
                </a:lnTo>
                <a:lnTo>
                  <a:pt x="3615708" y="92755"/>
                </a:lnTo>
                <a:lnTo>
                  <a:pt x="3661989" y="99966"/>
                </a:lnTo>
                <a:lnTo>
                  <a:pt x="3706358" y="107387"/>
                </a:lnTo>
                <a:lnTo>
                  <a:pt x="3748765" y="115013"/>
                </a:lnTo>
                <a:lnTo>
                  <a:pt x="3789159" y="122837"/>
                </a:lnTo>
                <a:lnTo>
                  <a:pt x="3827490" y="130853"/>
                </a:lnTo>
                <a:lnTo>
                  <a:pt x="3897767" y="147432"/>
                </a:lnTo>
                <a:lnTo>
                  <a:pt x="3959197" y="164699"/>
                </a:lnTo>
                <a:lnTo>
                  <a:pt x="4011382" y="182601"/>
                </a:lnTo>
                <a:lnTo>
                  <a:pt x="4053924" y="201086"/>
                </a:lnTo>
                <a:lnTo>
                  <a:pt x="4098783" y="229792"/>
                </a:lnTo>
                <a:lnTo>
                  <a:pt x="4121124" y="269621"/>
                </a:lnTo>
                <a:lnTo>
                  <a:pt x="4119703" y="279733"/>
                </a:lnTo>
                <a:lnTo>
                  <a:pt x="4086423" y="319178"/>
                </a:lnTo>
                <a:lnTo>
                  <a:pt x="4033883" y="347525"/>
                </a:lnTo>
                <a:lnTo>
                  <a:pt x="3986470" y="365736"/>
                </a:lnTo>
                <a:lnTo>
                  <a:pt x="3929613" y="383337"/>
                </a:lnTo>
                <a:lnTo>
                  <a:pt x="3863709" y="400275"/>
                </a:lnTo>
                <a:lnTo>
                  <a:pt x="3789159" y="416498"/>
                </a:lnTo>
                <a:lnTo>
                  <a:pt x="3748765" y="424326"/>
                </a:lnTo>
                <a:lnTo>
                  <a:pt x="3706358" y="431955"/>
                </a:lnTo>
                <a:lnTo>
                  <a:pt x="3661989" y="439379"/>
                </a:lnTo>
                <a:lnTo>
                  <a:pt x="3615708" y="446592"/>
                </a:lnTo>
                <a:lnTo>
                  <a:pt x="3567563" y="453588"/>
                </a:lnTo>
                <a:lnTo>
                  <a:pt x="3517604" y="460359"/>
                </a:lnTo>
                <a:lnTo>
                  <a:pt x="3465882" y="466899"/>
                </a:lnTo>
                <a:lnTo>
                  <a:pt x="3412447" y="473202"/>
                </a:lnTo>
                <a:lnTo>
                  <a:pt x="3357348" y="479261"/>
                </a:lnTo>
                <a:lnTo>
                  <a:pt x="3300634" y="485069"/>
                </a:lnTo>
                <a:lnTo>
                  <a:pt x="3242356" y="490621"/>
                </a:lnTo>
                <a:lnTo>
                  <a:pt x="3182564" y="495909"/>
                </a:lnTo>
                <a:lnTo>
                  <a:pt x="3121307" y="500927"/>
                </a:lnTo>
                <a:lnTo>
                  <a:pt x="3058635" y="505669"/>
                </a:lnTo>
                <a:lnTo>
                  <a:pt x="2994598" y="510127"/>
                </a:lnTo>
                <a:lnTo>
                  <a:pt x="2929245" y="514296"/>
                </a:lnTo>
                <a:lnTo>
                  <a:pt x="2862628" y="518169"/>
                </a:lnTo>
                <a:lnTo>
                  <a:pt x="2794794" y="521740"/>
                </a:lnTo>
                <a:lnTo>
                  <a:pt x="2725794" y="525001"/>
                </a:lnTo>
                <a:lnTo>
                  <a:pt x="2655679" y="527947"/>
                </a:lnTo>
                <a:lnTo>
                  <a:pt x="2584497" y="530571"/>
                </a:lnTo>
                <a:lnTo>
                  <a:pt x="2512298" y="532866"/>
                </a:lnTo>
                <a:lnTo>
                  <a:pt x="2439133" y="534825"/>
                </a:lnTo>
                <a:lnTo>
                  <a:pt x="2365051" y="536444"/>
                </a:lnTo>
                <a:lnTo>
                  <a:pt x="2290102" y="537713"/>
                </a:lnTo>
                <a:lnTo>
                  <a:pt x="2214335" y="538629"/>
                </a:lnTo>
                <a:lnTo>
                  <a:pt x="2137801" y="539182"/>
                </a:lnTo>
                <a:lnTo>
                  <a:pt x="2060549" y="539369"/>
                </a:lnTo>
                <a:lnTo>
                  <a:pt x="1983297" y="539182"/>
                </a:lnTo>
                <a:lnTo>
                  <a:pt x="1906763" y="538629"/>
                </a:lnTo>
                <a:lnTo>
                  <a:pt x="1830997" y="537713"/>
                </a:lnTo>
                <a:lnTo>
                  <a:pt x="1756048" y="536444"/>
                </a:lnTo>
                <a:lnTo>
                  <a:pt x="1681966" y="534825"/>
                </a:lnTo>
                <a:lnTo>
                  <a:pt x="1608801" y="532866"/>
                </a:lnTo>
                <a:lnTo>
                  <a:pt x="1536603" y="530571"/>
                </a:lnTo>
                <a:lnTo>
                  <a:pt x="1465422" y="527947"/>
                </a:lnTo>
                <a:lnTo>
                  <a:pt x="1395307" y="525001"/>
                </a:lnTo>
                <a:lnTo>
                  <a:pt x="1326308" y="521740"/>
                </a:lnTo>
                <a:lnTo>
                  <a:pt x="1258475" y="518169"/>
                </a:lnTo>
                <a:lnTo>
                  <a:pt x="1191857" y="514296"/>
                </a:lnTo>
                <a:lnTo>
                  <a:pt x="1126506" y="510127"/>
                </a:lnTo>
                <a:lnTo>
                  <a:pt x="1062469" y="505669"/>
                </a:lnTo>
                <a:lnTo>
                  <a:pt x="999798" y="500927"/>
                </a:lnTo>
                <a:lnTo>
                  <a:pt x="938542" y="495909"/>
                </a:lnTo>
                <a:lnTo>
                  <a:pt x="878750" y="490621"/>
                </a:lnTo>
                <a:lnTo>
                  <a:pt x="820473" y="485069"/>
                </a:lnTo>
                <a:lnTo>
                  <a:pt x="763761" y="479261"/>
                </a:lnTo>
                <a:lnTo>
                  <a:pt x="708662" y="473202"/>
                </a:lnTo>
                <a:lnTo>
                  <a:pt x="655228" y="466899"/>
                </a:lnTo>
                <a:lnTo>
                  <a:pt x="603507" y="460359"/>
                </a:lnTo>
                <a:lnTo>
                  <a:pt x="553549" y="453588"/>
                </a:lnTo>
                <a:lnTo>
                  <a:pt x="505405" y="446592"/>
                </a:lnTo>
                <a:lnTo>
                  <a:pt x="459124" y="439379"/>
                </a:lnTo>
                <a:lnTo>
                  <a:pt x="414756" y="431955"/>
                </a:lnTo>
                <a:lnTo>
                  <a:pt x="372350" y="424326"/>
                </a:lnTo>
                <a:lnTo>
                  <a:pt x="331957" y="416498"/>
                </a:lnTo>
                <a:lnTo>
                  <a:pt x="293627" y="408479"/>
                </a:lnTo>
                <a:lnTo>
                  <a:pt x="223351" y="391892"/>
                </a:lnTo>
                <a:lnTo>
                  <a:pt x="161923" y="374616"/>
                </a:lnTo>
                <a:lnTo>
                  <a:pt x="109739" y="356703"/>
                </a:lnTo>
                <a:lnTo>
                  <a:pt x="67198" y="338207"/>
                </a:lnTo>
                <a:lnTo>
                  <a:pt x="22340" y="309480"/>
                </a:lnTo>
                <a:lnTo>
                  <a:pt x="0" y="269621"/>
                </a:lnTo>
                <a:close/>
              </a:path>
            </a:pathLst>
          </a:custGeom>
          <a:ln w="12700">
            <a:solidFill>
              <a:srgbClr val="005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27795" y="4762957"/>
            <a:ext cx="3594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2E7E"/>
                </a:solidFill>
                <a:latin typeface="Arial"/>
                <a:cs typeface="Arial"/>
              </a:rPr>
              <a:t>Velocity </a:t>
            </a:r>
            <a:r>
              <a:rPr sz="1200" b="1" dirty="0">
                <a:solidFill>
                  <a:srgbClr val="002E7E"/>
                </a:solidFill>
                <a:latin typeface="Arial"/>
                <a:cs typeface="Arial"/>
              </a:rPr>
              <a:t>and </a:t>
            </a:r>
            <a:r>
              <a:rPr sz="1200" b="1" spc="-5" dirty="0">
                <a:solidFill>
                  <a:srgbClr val="002E7E"/>
                </a:solidFill>
                <a:latin typeface="Arial"/>
                <a:cs typeface="Arial"/>
              </a:rPr>
              <a:t>Acceleration </a:t>
            </a:r>
            <a:r>
              <a:rPr sz="1200" dirty="0">
                <a:solidFill>
                  <a:srgbClr val="002E7E"/>
                </a:solidFill>
                <a:latin typeface="Arial"/>
                <a:cs typeface="Arial"/>
              </a:rPr>
              <a:t>of the flow remains  </a:t>
            </a:r>
            <a:r>
              <a:rPr sz="1200" spc="-5" dirty="0">
                <a:solidFill>
                  <a:srgbClr val="002E7E"/>
                </a:solidFill>
                <a:latin typeface="Arial"/>
                <a:cs typeface="Arial"/>
              </a:rPr>
              <a:t>sinusoidal, but </a:t>
            </a:r>
            <a:r>
              <a:rPr sz="1200" dirty="0">
                <a:solidFill>
                  <a:srgbClr val="002E7E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002E7E"/>
                </a:solidFill>
                <a:latin typeface="Arial"/>
                <a:cs typeface="Arial"/>
              </a:rPr>
              <a:t>volume per </a:t>
            </a:r>
            <a:r>
              <a:rPr sz="1200" dirty="0">
                <a:solidFill>
                  <a:srgbClr val="002E7E"/>
                </a:solidFill>
                <a:latin typeface="Arial"/>
                <a:cs typeface="Arial"/>
              </a:rPr>
              <a:t>stroke </a:t>
            </a:r>
            <a:r>
              <a:rPr sz="1200" spc="-5" dirty="0">
                <a:solidFill>
                  <a:srgbClr val="002E7E"/>
                </a:solidFill>
                <a:latin typeface="Arial"/>
                <a:cs typeface="Arial"/>
              </a:rPr>
              <a:t>can be reduced  throughout </a:t>
            </a:r>
            <a:r>
              <a:rPr sz="1200" dirty="0">
                <a:solidFill>
                  <a:srgbClr val="002E7E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002E7E"/>
                </a:solidFill>
                <a:latin typeface="Arial"/>
                <a:cs typeface="Arial"/>
              </a:rPr>
              <a:t>adjustment</a:t>
            </a:r>
            <a:r>
              <a:rPr sz="1200" spc="-65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2E7E"/>
                </a:solidFill>
                <a:latin typeface="Arial"/>
                <a:cs typeface="Arial"/>
              </a:rPr>
              <a:t>range.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2E7E"/>
                </a:solidFill>
                <a:latin typeface="Arial"/>
                <a:cs typeface="Arial"/>
              </a:rPr>
              <a:t>These pumps </a:t>
            </a:r>
            <a:r>
              <a:rPr sz="1200" spc="-5" dirty="0">
                <a:solidFill>
                  <a:srgbClr val="002E7E"/>
                </a:solidFill>
                <a:latin typeface="Arial"/>
                <a:cs typeface="Arial"/>
              </a:rPr>
              <a:t>are normally used </a:t>
            </a:r>
            <a:r>
              <a:rPr sz="1200" dirty="0">
                <a:solidFill>
                  <a:srgbClr val="002E7E"/>
                </a:solidFill>
                <a:latin typeface="Arial"/>
                <a:cs typeface="Arial"/>
              </a:rPr>
              <a:t>at </a:t>
            </a:r>
            <a:r>
              <a:rPr sz="1200" b="1" dirty="0">
                <a:solidFill>
                  <a:srgbClr val="002E7E"/>
                </a:solidFill>
                <a:latin typeface="Arial"/>
                <a:cs typeface="Arial"/>
              </a:rPr>
              <a:t>higher</a:t>
            </a:r>
            <a:r>
              <a:rPr sz="1200" b="1" spc="-100" dirty="0">
                <a:solidFill>
                  <a:srgbClr val="002E7E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002E7E"/>
                </a:solidFill>
                <a:latin typeface="Arial"/>
                <a:cs typeface="Arial"/>
              </a:rPr>
              <a:t>flow</a:t>
            </a:r>
            <a:r>
              <a:rPr sz="1200" spc="5" dirty="0">
                <a:solidFill>
                  <a:srgbClr val="002E7E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57260" y="4570095"/>
            <a:ext cx="4121150" cy="1145540"/>
          </a:xfrm>
          <a:custGeom>
            <a:avLst/>
            <a:gdLst/>
            <a:ahLst/>
            <a:cxnLst/>
            <a:rect l="l" t="t" r="r" b="b"/>
            <a:pathLst>
              <a:path w="4121150" h="1145539">
                <a:moveTo>
                  <a:pt x="0" y="572515"/>
                </a:moveTo>
                <a:lnTo>
                  <a:pt x="4956" y="532486"/>
                </a:lnTo>
                <a:lnTo>
                  <a:pt x="19610" y="493199"/>
                </a:lnTo>
                <a:lnTo>
                  <a:pt x="43632" y="454745"/>
                </a:lnTo>
                <a:lnTo>
                  <a:pt x="76696" y="417215"/>
                </a:lnTo>
                <a:lnTo>
                  <a:pt x="118476" y="380699"/>
                </a:lnTo>
                <a:lnTo>
                  <a:pt x="168645" y="345288"/>
                </a:lnTo>
                <a:lnTo>
                  <a:pt x="226876" y="311072"/>
                </a:lnTo>
                <a:lnTo>
                  <a:pt x="292841" y="278144"/>
                </a:lnTo>
                <a:lnTo>
                  <a:pt x="328622" y="262191"/>
                </a:lnTo>
                <a:lnTo>
                  <a:pt x="366214" y="246593"/>
                </a:lnTo>
                <a:lnTo>
                  <a:pt x="405577" y="231362"/>
                </a:lnTo>
                <a:lnTo>
                  <a:pt x="446668" y="216510"/>
                </a:lnTo>
                <a:lnTo>
                  <a:pt x="489449" y="202048"/>
                </a:lnTo>
                <a:lnTo>
                  <a:pt x="533877" y="187986"/>
                </a:lnTo>
                <a:lnTo>
                  <a:pt x="579912" y="174337"/>
                </a:lnTo>
                <a:lnTo>
                  <a:pt x="627513" y="161112"/>
                </a:lnTo>
                <a:lnTo>
                  <a:pt x="676639" y="148322"/>
                </a:lnTo>
                <a:lnTo>
                  <a:pt x="727250" y="135979"/>
                </a:lnTo>
                <a:lnTo>
                  <a:pt x="779303" y="124093"/>
                </a:lnTo>
                <a:lnTo>
                  <a:pt x="832760" y="112677"/>
                </a:lnTo>
                <a:lnTo>
                  <a:pt x="887578" y="101741"/>
                </a:lnTo>
                <a:lnTo>
                  <a:pt x="943717" y="91297"/>
                </a:lnTo>
                <a:lnTo>
                  <a:pt x="1001136" y="81356"/>
                </a:lnTo>
                <a:lnTo>
                  <a:pt x="1059794" y="71930"/>
                </a:lnTo>
                <a:lnTo>
                  <a:pt x="1119650" y="63029"/>
                </a:lnTo>
                <a:lnTo>
                  <a:pt x="1180664" y="54666"/>
                </a:lnTo>
                <a:lnTo>
                  <a:pt x="1242794" y="46852"/>
                </a:lnTo>
                <a:lnTo>
                  <a:pt x="1306000" y="39597"/>
                </a:lnTo>
                <a:lnTo>
                  <a:pt x="1370240" y="32914"/>
                </a:lnTo>
                <a:lnTo>
                  <a:pt x="1435475" y="26813"/>
                </a:lnTo>
                <a:lnTo>
                  <a:pt x="1501663" y="21307"/>
                </a:lnTo>
                <a:lnTo>
                  <a:pt x="1568763" y="16406"/>
                </a:lnTo>
                <a:lnTo>
                  <a:pt x="1636735" y="12121"/>
                </a:lnTo>
                <a:lnTo>
                  <a:pt x="1705537" y="8465"/>
                </a:lnTo>
                <a:lnTo>
                  <a:pt x="1775128" y="5447"/>
                </a:lnTo>
                <a:lnTo>
                  <a:pt x="1845469" y="3081"/>
                </a:lnTo>
                <a:lnTo>
                  <a:pt x="1916517" y="1377"/>
                </a:lnTo>
                <a:lnTo>
                  <a:pt x="1988233" y="346"/>
                </a:lnTo>
                <a:lnTo>
                  <a:pt x="2060575" y="0"/>
                </a:lnTo>
                <a:lnTo>
                  <a:pt x="2132909" y="346"/>
                </a:lnTo>
                <a:lnTo>
                  <a:pt x="2204617" y="1377"/>
                </a:lnTo>
                <a:lnTo>
                  <a:pt x="2275659" y="3081"/>
                </a:lnTo>
                <a:lnTo>
                  <a:pt x="2345994" y="5447"/>
                </a:lnTo>
                <a:lnTo>
                  <a:pt x="2415580" y="8465"/>
                </a:lnTo>
                <a:lnTo>
                  <a:pt x="2484377" y="12121"/>
                </a:lnTo>
                <a:lnTo>
                  <a:pt x="2552345" y="16406"/>
                </a:lnTo>
                <a:lnTo>
                  <a:pt x="2619441" y="21307"/>
                </a:lnTo>
                <a:lnTo>
                  <a:pt x="2685626" y="26813"/>
                </a:lnTo>
                <a:lnTo>
                  <a:pt x="2750858" y="32914"/>
                </a:lnTo>
                <a:lnTo>
                  <a:pt x="2815097" y="39597"/>
                </a:lnTo>
                <a:lnTo>
                  <a:pt x="2878301" y="46852"/>
                </a:lnTo>
                <a:lnTo>
                  <a:pt x="2940430" y="54666"/>
                </a:lnTo>
                <a:lnTo>
                  <a:pt x="3001443" y="63029"/>
                </a:lnTo>
                <a:lnTo>
                  <a:pt x="3061299" y="71930"/>
                </a:lnTo>
                <a:lnTo>
                  <a:pt x="3119957" y="81356"/>
                </a:lnTo>
                <a:lnTo>
                  <a:pt x="3177376" y="91297"/>
                </a:lnTo>
                <a:lnTo>
                  <a:pt x="3233516" y="101741"/>
                </a:lnTo>
                <a:lnTo>
                  <a:pt x="3288335" y="112677"/>
                </a:lnTo>
                <a:lnTo>
                  <a:pt x="3341792" y="124093"/>
                </a:lnTo>
                <a:lnTo>
                  <a:pt x="3393847" y="135979"/>
                </a:lnTo>
                <a:lnTo>
                  <a:pt x="3444459" y="148322"/>
                </a:lnTo>
                <a:lnTo>
                  <a:pt x="3493587" y="161112"/>
                </a:lnTo>
                <a:lnTo>
                  <a:pt x="3541190" y="174337"/>
                </a:lnTo>
                <a:lnTo>
                  <a:pt x="3587228" y="187986"/>
                </a:lnTo>
                <a:lnTo>
                  <a:pt x="3631658" y="202048"/>
                </a:lnTo>
                <a:lnTo>
                  <a:pt x="3674441" y="216510"/>
                </a:lnTo>
                <a:lnTo>
                  <a:pt x="3715535" y="231362"/>
                </a:lnTo>
                <a:lnTo>
                  <a:pt x="3754900" y="246593"/>
                </a:lnTo>
                <a:lnTo>
                  <a:pt x="3792495" y="262191"/>
                </a:lnTo>
                <a:lnTo>
                  <a:pt x="3828279" y="278144"/>
                </a:lnTo>
                <a:lnTo>
                  <a:pt x="3894250" y="311072"/>
                </a:lnTo>
                <a:lnTo>
                  <a:pt x="3952485" y="345288"/>
                </a:lnTo>
                <a:lnTo>
                  <a:pt x="4002659" y="380699"/>
                </a:lnTo>
                <a:lnTo>
                  <a:pt x="4044443" y="417215"/>
                </a:lnTo>
                <a:lnTo>
                  <a:pt x="4077512" y="454745"/>
                </a:lnTo>
                <a:lnTo>
                  <a:pt x="4101537" y="493199"/>
                </a:lnTo>
                <a:lnTo>
                  <a:pt x="4116192" y="532486"/>
                </a:lnTo>
                <a:lnTo>
                  <a:pt x="4121150" y="572515"/>
                </a:lnTo>
                <a:lnTo>
                  <a:pt x="4119903" y="592625"/>
                </a:lnTo>
                <a:lnTo>
                  <a:pt x="4110056" y="632310"/>
                </a:lnTo>
                <a:lnTo>
                  <a:pt x="4090675" y="671206"/>
                </a:lnTo>
                <a:lnTo>
                  <a:pt x="4062088" y="709224"/>
                </a:lnTo>
                <a:lnTo>
                  <a:pt x="4024620" y="746272"/>
                </a:lnTo>
                <a:lnTo>
                  <a:pt x="3978600" y="782259"/>
                </a:lnTo>
                <a:lnTo>
                  <a:pt x="3924355" y="817095"/>
                </a:lnTo>
                <a:lnTo>
                  <a:pt x="3862211" y="850689"/>
                </a:lnTo>
                <a:lnTo>
                  <a:pt x="3792495" y="882950"/>
                </a:lnTo>
                <a:lnTo>
                  <a:pt x="3754900" y="898552"/>
                </a:lnTo>
                <a:lnTo>
                  <a:pt x="3715535" y="913787"/>
                </a:lnTo>
                <a:lnTo>
                  <a:pt x="3674441" y="928644"/>
                </a:lnTo>
                <a:lnTo>
                  <a:pt x="3631658" y="943110"/>
                </a:lnTo>
                <a:lnTo>
                  <a:pt x="3587228" y="957175"/>
                </a:lnTo>
                <a:lnTo>
                  <a:pt x="3541190" y="970828"/>
                </a:lnTo>
                <a:lnTo>
                  <a:pt x="3493587" y="984057"/>
                </a:lnTo>
                <a:lnTo>
                  <a:pt x="3444459" y="996850"/>
                </a:lnTo>
                <a:lnTo>
                  <a:pt x="3393847" y="1009197"/>
                </a:lnTo>
                <a:lnTo>
                  <a:pt x="3341792" y="1021086"/>
                </a:lnTo>
                <a:lnTo>
                  <a:pt x="3288335" y="1032505"/>
                </a:lnTo>
                <a:lnTo>
                  <a:pt x="3233516" y="1043444"/>
                </a:lnTo>
                <a:lnTo>
                  <a:pt x="3177376" y="1053891"/>
                </a:lnTo>
                <a:lnTo>
                  <a:pt x="3119957" y="1063834"/>
                </a:lnTo>
                <a:lnTo>
                  <a:pt x="3061299" y="1073263"/>
                </a:lnTo>
                <a:lnTo>
                  <a:pt x="3001443" y="1082165"/>
                </a:lnTo>
                <a:lnTo>
                  <a:pt x="2940430" y="1090530"/>
                </a:lnTo>
                <a:lnTo>
                  <a:pt x="2878301" y="1098347"/>
                </a:lnTo>
                <a:lnTo>
                  <a:pt x="2815097" y="1105603"/>
                </a:lnTo>
                <a:lnTo>
                  <a:pt x="2750858" y="1112288"/>
                </a:lnTo>
                <a:lnTo>
                  <a:pt x="2685626" y="1118390"/>
                </a:lnTo>
                <a:lnTo>
                  <a:pt x="2619441" y="1123897"/>
                </a:lnTo>
                <a:lnTo>
                  <a:pt x="2552345" y="1128800"/>
                </a:lnTo>
                <a:lnTo>
                  <a:pt x="2484377" y="1133085"/>
                </a:lnTo>
                <a:lnTo>
                  <a:pt x="2415580" y="1136743"/>
                </a:lnTo>
                <a:lnTo>
                  <a:pt x="2345994" y="1139760"/>
                </a:lnTo>
                <a:lnTo>
                  <a:pt x="2275659" y="1142127"/>
                </a:lnTo>
                <a:lnTo>
                  <a:pt x="2204617" y="1143832"/>
                </a:lnTo>
                <a:lnTo>
                  <a:pt x="2132909" y="1144863"/>
                </a:lnTo>
                <a:lnTo>
                  <a:pt x="2060575" y="1145209"/>
                </a:lnTo>
                <a:lnTo>
                  <a:pt x="1988233" y="1144863"/>
                </a:lnTo>
                <a:lnTo>
                  <a:pt x="1916517" y="1143832"/>
                </a:lnTo>
                <a:lnTo>
                  <a:pt x="1845469" y="1142127"/>
                </a:lnTo>
                <a:lnTo>
                  <a:pt x="1775128" y="1139760"/>
                </a:lnTo>
                <a:lnTo>
                  <a:pt x="1705537" y="1136743"/>
                </a:lnTo>
                <a:lnTo>
                  <a:pt x="1636735" y="1133085"/>
                </a:lnTo>
                <a:lnTo>
                  <a:pt x="1568763" y="1128800"/>
                </a:lnTo>
                <a:lnTo>
                  <a:pt x="1501663" y="1123897"/>
                </a:lnTo>
                <a:lnTo>
                  <a:pt x="1435475" y="1118390"/>
                </a:lnTo>
                <a:lnTo>
                  <a:pt x="1370240" y="1112288"/>
                </a:lnTo>
                <a:lnTo>
                  <a:pt x="1306000" y="1105603"/>
                </a:lnTo>
                <a:lnTo>
                  <a:pt x="1242794" y="1098347"/>
                </a:lnTo>
                <a:lnTo>
                  <a:pt x="1180664" y="1090530"/>
                </a:lnTo>
                <a:lnTo>
                  <a:pt x="1119650" y="1082165"/>
                </a:lnTo>
                <a:lnTo>
                  <a:pt x="1059794" y="1073263"/>
                </a:lnTo>
                <a:lnTo>
                  <a:pt x="1001136" y="1063834"/>
                </a:lnTo>
                <a:lnTo>
                  <a:pt x="943717" y="1053891"/>
                </a:lnTo>
                <a:lnTo>
                  <a:pt x="887578" y="1043444"/>
                </a:lnTo>
                <a:lnTo>
                  <a:pt x="832760" y="1032505"/>
                </a:lnTo>
                <a:lnTo>
                  <a:pt x="779303" y="1021086"/>
                </a:lnTo>
                <a:lnTo>
                  <a:pt x="727250" y="1009197"/>
                </a:lnTo>
                <a:lnTo>
                  <a:pt x="676639" y="996850"/>
                </a:lnTo>
                <a:lnTo>
                  <a:pt x="627513" y="984057"/>
                </a:lnTo>
                <a:lnTo>
                  <a:pt x="579912" y="970828"/>
                </a:lnTo>
                <a:lnTo>
                  <a:pt x="533877" y="957175"/>
                </a:lnTo>
                <a:lnTo>
                  <a:pt x="489449" y="943110"/>
                </a:lnTo>
                <a:lnTo>
                  <a:pt x="446668" y="928644"/>
                </a:lnTo>
                <a:lnTo>
                  <a:pt x="405577" y="913787"/>
                </a:lnTo>
                <a:lnTo>
                  <a:pt x="366214" y="898552"/>
                </a:lnTo>
                <a:lnTo>
                  <a:pt x="328622" y="882950"/>
                </a:lnTo>
                <a:lnTo>
                  <a:pt x="292841" y="866991"/>
                </a:lnTo>
                <a:lnTo>
                  <a:pt x="226876" y="834053"/>
                </a:lnTo>
                <a:lnTo>
                  <a:pt x="168645" y="799826"/>
                </a:lnTo>
                <a:lnTo>
                  <a:pt x="118476" y="764403"/>
                </a:lnTo>
                <a:lnTo>
                  <a:pt x="76696" y="727875"/>
                </a:lnTo>
                <a:lnTo>
                  <a:pt x="43632" y="690331"/>
                </a:lnTo>
                <a:lnTo>
                  <a:pt x="19610" y="651862"/>
                </a:lnTo>
                <a:lnTo>
                  <a:pt x="4956" y="612560"/>
                </a:lnTo>
                <a:lnTo>
                  <a:pt x="0" y="572515"/>
                </a:lnTo>
                <a:close/>
              </a:path>
            </a:pathLst>
          </a:custGeom>
          <a:ln w="12700">
            <a:solidFill>
              <a:srgbClr val="005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2" y="331089"/>
            <a:ext cx="12188997" cy="652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507" y="433857"/>
            <a:ext cx="1251991" cy="36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391" y="617931"/>
            <a:ext cx="8413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/>
              <a:t>Mekanik </a:t>
            </a:r>
            <a:r>
              <a:rPr lang="tr-TR" sz="3200" spc="-5" dirty="0" err="1"/>
              <a:t>Diaframlı</a:t>
            </a:r>
            <a:r>
              <a:rPr lang="tr-TR" sz="3200" spc="-5" dirty="0"/>
              <a:t> dozaj Pompa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D147DA1-2596-4E17-AA89-C240B96E9FD9}"/>
              </a:ext>
            </a:extLst>
          </p:cNvPr>
          <p:cNvSpPr txBox="1"/>
          <p:nvPr/>
        </p:nvSpPr>
        <p:spPr>
          <a:xfrm>
            <a:off x="4495800" y="2968283"/>
            <a:ext cx="388620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sz="3200" dirty="0"/>
              <a:t>RANGE ARALIĞI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1077</Words>
  <Application>Microsoft Office PowerPoint</Application>
  <PresentationFormat>Geniş ekran</PresentationFormat>
  <Paragraphs>474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Calibri</vt:lpstr>
      <vt:lpstr>Liberation Sans Narrow</vt:lpstr>
      <vt:lpstr>Symbol</vt:lpstr>
      <vt:lpstr>Times New Roman</vt:lpstr>
      <vt:lpstr>Trebuchet MS</vt:lpstr>
      <vt:lpstr>Office Theme</vt:lpstr>
      <vt:lpstr>Mekanik Diaframlı dozaj Pompa</vt:lpstr>
      <vt:lpstr>Mekanik Diaframlı dozaj Pompa</vt:lpstr>
      <vt:lpstr>Mekanik Diaframlı dozaj Pompa</vt:lpstr>
      <vt:lpstr>Mekanik Diaframlı dozaj Pompa</vt:lpstr>
      <vt:lpstr>Mekanik Diaframlı dozaj Pompa</vt:lpstr>
      <vt:lpstr>Mekanik Diaframlı dozaj Pompa</vt:lpstr>
      <vt:lpstr>Kosmo Enine Kesit</vt:lpstr>
      <vt:lpstr>Dozaj Pompası Mekanizmaları Çeşitleri</vt:lpstr>
      <vt:lpstr>Mekanik Diaframlı dozaj Pompa</vt:lpstr>
      <vt:lpstr>Mekanik Diaframlı dozaj Pompa</vt:lpstr>
      <vt:lpstr>Mekanik Diaframlı dozaj Pompa</vt:lpstr>
      <vt:lpstr>Mekanik Diaframlı dozaj Pompa</vt:lpstr>
      <vt:lpstr>Mekanik Diaframlı dozaj Pompa</vt:lpstr>
      <vt:lpstr>Mekanik Diaframlı dozaj Pompa</vt:lpstr>
      <vt:lpstr>Mekanik Diaframlı dozaj Pompa</vt:lpstr>
      <vt:lpstr>Mekanik Diaframlı dozaj Pompa</vt:lpstr>
      <vt:lpstr>Mekanik Diaframlı dozaj Pompa</vt:lpstr>
      <vt:lpstr>Mekanik Diaframlı dozaj Pompa</vt:lpstr>
      <vt:lpstr>Teşekkürler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Domenico Carvetta</dc:creator>
  <cp:lastModifiedBy>Merve SOFUOGLU</cp:lastModifiedBy>
  <cp:revision>10</cp:revision>
  <dcterms:created xsi:type="dcterms:W3CDTF">2019-10-22T10:47:30Z</dcterms:created>
  <dcterms:modified xsi:type="dcterms:W3CDTF">2019-10-22T13:58:54Z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2019-10-22T00:00:00Z</vt:filetime>
  </property>
</Properties>
</file>