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12192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97227" y="2943419"/>
            <a:ext cx="7797545" cy="1515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05C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2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5C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2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44525" y="6359575"/>
            <a:ext cx="1374394" cy="3106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02" y="331089"/>
            <a:ext cx="12188997" cy="6526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2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44525" y="6359575"/>
            <a:ext cx="1374394" cy="3106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603625" y="2389377"/>
            <a:ext cx="4984877" cy="145516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44525" y="6359575"/>
            <a:ext cx="1374394" cy="3106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7166" y="745616"/>
            <a:ext cx="10697667" cy="866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002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1871" y="1368044"/>
            <a:ext cx="11208257" cy="4497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5C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6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8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9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989698" y="1006767"/>
            <a:ext cx="3648202" cy="1064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274320" rIns="0" bIns="0" rtlCol="0">
            <a:spAutoFit/>
          </a:bodyPr>
          <a:lstStyle/>
          <a:p>
            <a:pPr marL="5438775" algn="ctr">
              <a:lnSpc>
                <a:spcPct val="100000"/>
              </a:lnSpc>
              <a:spcBef>
                <a:spcPts val="2160"/>
              </a:spcBef>
            </a:pPr>
            <a:r>
              <a:rPr spc="-25" dirty="0"/>
              <a:t>Elektra</a:t>
            </a:r>
          </a:p>
          <a:p>
            <a:pPr marL="5435600" algn="ctr">
              <a:lnSpc>
                <a:spcPct val="100000"/>
              </a:lnSpc>
              <a:spcBef>
                <a:spcPts val="1030"/>
              </a:spcBef>
            </a:pPr>
            <a:r>
              <a:rPr lang="tr-TR" sz="2400" b="0" spc="-5" dirty="0">
                <a:solidFill>
                  <a:srgbClr val="002E7E"/>
                </a:solidFill>
                <a:latin typeface="Arial"/>
                <a:cs typeface="Arial"/>
              </a:rPr>
              <a:t>Akıllı Dozaj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3391" y="754456"/>
            <a:ext cx="13817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El</a:t>
            </a:r>
            <a:r>
              <a:rPr sz="3200" b="1" spc="-15" dirty="0">
                <a:solidFill>
                  <a:srgbClr val="002E7E"/>
                </a:solidFill>
                <a:latin typeface="Arial"/>
                <a:cs typeface="Arial"/>
              </a:rPr>
              <a:t>e</a:t>
            </a: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ktra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75305" y="2526614"/>
            <a:ext cx="4791075" cy="13465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185"/>
              </a:lnSpc>
              <a:spcBef>
                <a:spcPts val="100"/>
              </a:spcBef>
            </a:pPr>
            <a:r>
              <a:rPr sz="4800" b="0" spc="-25" dirty="0" err="1">
                <a:solidFill>
                  <a:srgbClr val="005C96"/>
                </a:solidFill>
                <a:latin typeface="Arial"/>
                <a:cs typeface="Arial"/>
              </a:rPr>
              <a:t>Electroni</a:t>
            </a:r>
            <a:r>
              <a:rPr lang="tr-TR" sz="4800" b="0" spc="-25" dirty="0">
                <a:solidFill>
                  <a:srgbClr val="005C96"/>
                </a:solidFill>
                <a:latin typeface="Arial"/>
                <a:cs typeface="Arial"/>
              </a:rPr>
              <a:t>k Kontrol ünitesi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41208" y="1147457"/>
            <a:ext cx="3622166" cy="4601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5116" y="410667"/>
            <a:ext cx="5297247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 err="1"/>
              <a:t>Electroni</a:t>
            </a:r>
            <a:r>
              <a:rPr lang="tr-TR" sz="3200" spc="-5" dirty="0"/>
              <a:t>k Kontrol Ünitesi</a:t>
            </a:r>
            <a:endParaRPr sz="3200" dirty="0"/>
          </a:p>
        </p:txBody>
      </p:sp>
      <p:sp>
        <p:nvSpPr>
          <p:cNvPr id="6" name="object 6"/>
          <p:cNvSpPr txBox="1"/>
          <p:nvPr/>
        </p:nvSpPr>
        <p:spPr>
          <a:xfrm>
            <a:off x="682548" y="1035176"/>
            <a:ext cx="9235440" cy="62547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2320"/>
              </a:lnSpc>
              <a:spcBef>
                <a:spcPts val="245"/>
              </a:spcBef>
            </a:pPr>
            <a:r>
              <a:rPr lang="tr-TR" sz="2000" dirty="0">
                <a:solidFill>
                  <a:srgbClr val="007CB4"/>
                </a:solidFill>
                <a:latin typeface="Arial"/>
                <a:cs typeface="Arial"/>
              </a:rPr>
              <a:t>Grafik ekran, pompa çalışırken programlama ve kontrol / görüntüleme için farklı menülere sahiptir.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4400" y="2256523"/>
            <a:ext cx="2075217" cy="317395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lang="tr-TR" spc="-25" dirty="0">
                <a:solidFill>
                  <a:srgbClr val="FF0000"/>
                </a:solidFill>
                <a:latin typeface="Arial"/>
                <a:cs typeface="Arial"/>
              </a:rPr>
              <a:t>Görüntüleme Alanı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2451" y="3282302"/>
            <a:ext cx="1753870" cy="369570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800" spc="-35" dirty="0">
                <a:solidFill>
                  <a:srgbClr val="FF0000"/>
                </a:solidFill>
                <a:latin typeface="Arial"/>
                <a:cs typeface="Arial"/>
              </a:rPr>
              <a:t>START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sz="18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STOP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8267" y="4240009"/>
            <a:ext cx="723900" cy="369570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ESC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50567" y="5173840"/>
            <a:ext cx="864869" cy="369570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PROG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61094" y="3073514"/>
            <a:ext cx="915669" cy="317395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Aşağı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64319" y="4155808"/>
            <a:ext cx="753669" cy="318036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0"/>
              </a:spcBef>
            </a:pPr>
            <a:r>
              <a:rPr lang="tr-TR" spc="-10" dirty="0">
                <a:solidFill>
                  <a:srgbClr val="FF0000"/>
                </a:solidFill>
                <a:latin typeface="Arial"/>
                <a:cs typeface="Arial"/>
              </a:rPr>
              <a:t>Yukarı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23555" y="5302034"/>
            <a:ext cx="1852295" cy="369570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0"/>
              </a:spcBef>
            </a:pP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MODE /</a:t>
            </a:r>
            <a:r>
              <a:rPr sz="1800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ENTER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896600" y="1371599"/>
            <a:ext cx="1295397" cy="54863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27857" y="2450973"/>
            <a:ext cx="5029200" cy="2819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15713" y="4805248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solidFill>
            <a:srgbClr val="FF0000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15713" y="4805248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30495" y="4798644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solidFill>
            <a:srgbClr val="FF0000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30495" y="4798644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52008" y="4790770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solidFill>
            <a:srgbClr val="FF0000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52008" y="4790770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97270" y="4790770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solidFill>
            <a:srgbClr val="FF0000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97270" y="4790770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26530" y="4790770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solidFill>
            <a:srgbClr val="FF0000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26530" y="4790770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55917" y="4790770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solidFill>
            <a:srgbClr val="FF0000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55917" y="4790770"/>
            <a:ext cx="300355" cy="218440"/>
          </a:xfrm>
          <a:custGeom>
            <a:avLst/>
            <a:gdLst/>
            <a:ahLst/>
            <a:cxnLst/>
            <a:rect l="l" t="t" r="r" b="b"/>
            <a:pathLst>
              <a:path w="300354" h="218439">
                <a:moveTo>
                  <a:pt x="0" y="218363"/>
                </a:moveTo>
                <a:lnTo>
                  <a:pt x="300253" y="218363"/>
                </a:lnTo>
                <a:lnTo>
                  <a:pt x="300253" y="0"/>
                </a:lnTo>
                <a:lnTo>
                  <a:pt x="0" y="0"/>
                </a:lnTo>
                <a:lnTo>
                  <a:pt x="0" y="218363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41138" y="3134232"/>
            <a:ext cx="1995170" cy="1345565"/>
          </a:xfrm>
          <a:custGeom>
            <a:avLst/>
            <a:gdLst/>
            <a:ahLst/>
            <a:cxnLst/>
            <a:rect l="l" t="t" r="r" b="b"/>
            <a:pathLst>
              <a:path w="1995170" h="1345564">
                <a:moveTo>
                  <a:pt x="0" y="1345057"/>
                </a:moveTo>
                <a:lnTo>
                  <a:pt x="1994662" y="1345057"/>
                </a:lnTo>
                <a:lnTo>
                  <a:pt x="1994662" y="0"/>
                </a:lnTo>
                <a:lnTo>
                  <a:pt x="0" y="0"/>
                </a:lnTo>
                <a:lnTo>
                  <a:pt x="0" y="1345057"/>
                </a:lnTo>
                <a:close/>
              </a:path>
            </a:pathLst>
          </a:custGeom>
          <a:solidFill>
            <a:srgbClr val="FF0000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41138" y="3134232"/>
            <a:ext cx="1995170" cy="1345565"/>
          </a:xfrm>
          <a:custGeom>
            <a:avLst/>
            <a:gdLst/>
            <a:ahLst/>
            <a:cxnLst/>
            <a:rect l="l" t="t" r="r" b="b"/>
            <a:pathLst>
              <a:path w="1995170" h="1345564">
                <a:moveTo>
                  <a:pt x="0" y="1345057"/>
                </a:moveTo>
                <a:lnTo>
                  <a:pt x="1994662" y="1345057"/>
                </a:lnTo>
                <a:lnTo>
                  <a:pt x="1994662" y="0"/>
                </a:lnTo>
                <a:lnTo>
                  <a:pt x="0" y="0"/>
                </a:lnTo>
                <a:lnTo>
                  <a:pt x="0" y="1345057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89326" y="2441067"/>
            <a:ext cx="559435" cy="0"/>
          </a:xfrm>
          <a:custGeom>
            <a:avLst/>
            <a:gdLst/>
            <a:ahLst/>
            <a:cxnLst/>
            <a:rect l="l" t="t" r="r" b="b"/>
            <a:pathLst>
              <a:path w="559435">
                <a:moveTo>
                  <a:pt x="0" y="0"/>
                </a:moveTo>
                <a:lnTo>
                  <a:pt x="559053" y="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35679" y="2441067"/>
            <a:ext cx="0" cy="918210"/>
          </a:xfrm>
          <a:custGeom>
            <a:avLst/>
            <a:gdLst/>
            <a:ahLst/>
            <a:cxnLst/>
            <a:rect l="l" t="t" r="r" b="b"/>
            <a:pathLst>
              <a:path h="918210">
                <a:moveTo>
                  <a:pt x="0" y="0"/>
                </a:moveTo>
                <a:lnTo>
                  <a:pt x="0" y="918083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35098" y="3651630"/>
            <a:ext cx="0" cy="234950"/>
          </a:xfrm>
          <a:custGeom>
            <a:avLst/>
            <a:gdLst/>
            <a:ahLst/>
            <a:cxnLst/>
            <a:rect l="l" t="t" r="r" b="b"/>
            <a:pathLst>
              <a:path h="234950">
                <a:moveTo>
                  <a:pt x="0" y="0"/>
                </a:moveTo>
                <a:lnTo>
                  <a:pt x="0" y="234442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35098" y="3873372"/>
            <a:ext cx="1671955" cy="0"/>
          </a:xfrm>
          <a:custGeom>
            <a:avLst/>
            <a:gdLst/>
            <a:ahLst/>
            <a:cxnLst/>
            <a:rect l="l" t="t" r="r" b="b"/>
            <a:pathLst>
              <a:path w="1671954">
                <a:moveTo>
                  <a:pt x="0" y="0"/>
                </a:moveTo>
                <a:lnTo>
                  <a:pt x="1671701" y="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51532" y="4418329"/>
            <a:ext cx="1635125" cy="0"/>
          </a:xfrm>
          <a:custGeom>
            <a:avLst/>
            <a:gdLst/>
            <a:ahLst/>
            <a:cxnLst/>
            <a:rect l="l" t="t" r="r" b="b"/>
            <a:pathLst>
              <a:path w="1635125">
                <a:moveTo>
                  <a:pt x="1634617" y="0"/>
                </a:moveTo>
                <a:lnTo>
                  <a:pt x="0" y="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614929" y="5358510"/>
            <a:ext cx="871219" cy="0"/>
          </a:xfrm>
          <a:custGeom>
            <a:avLst/>
            <a:gdLst/>
            <a:ahLst/>
            <a:cxnLst/>
            <a:rect l="l" t="t" r="r" b="b"/>
            <a:pathLst>
              <a:path w="871220">
                <a:moveTo>
                  <a:pt x="0" y="0"/>
                </a:moveTo>
                <a:lnTo>
                  <a:pt x="871219" y="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486150" y="4994402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459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390508" y="4994402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>
                <a:moveTo>
                  <a:pt x="0" y="0"/>
                </a:moveTo>
                <a:lnTo>
                  <a:pt x="594741" y="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85250" y="4994402"/>
            <a:ext cx="0" cy="307975"/>
          </a:xfrm>
          <a:custGeom>
            <a:avLst/>
            <a:gdLst/>
            <a:ahLst/>
            <a:cxnLst/>
            <a:rect l="l" t="t" r="r" b="b"/>
            <a:pathLst>
              <a:path h="307975">
                <a:moveTo>
                  <a:pt x="0" y="0"/>
                </a:moveTo>
                <a:lnTo>
                  <a:pt x="0" y="307594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302752" y="4341748"/>
            <a:ext cx="861694" cy="0"/>
          </a:xfrm>
          <a:custGeom>
            <a:avLst/>
            <a:gdLst/>
            <a:ahLst/>
            <a:cxnLst/>
            <a:rect l="l" t="t" r="r" b="b"/>
            <a:pathLst>
              <a:path w="861695">
                <a:moveTo>
                  <a:pt x="0" y="0"/>
                </a:moveTo>
                <a:lnTo>
                  <a:pt x="861568" y="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575802" y="3258184"/>
            <a:ext cx="185420" cy="0"/>
          </a:xfrm>
          <a:custGeom>
            <a:avLst/>
            <a:gdLst/>
            <a:ahLst/>
            <a:cxnLst/>
            <a:rect l="l" t="t" r="r" b="b"/>
            <a:pathLst>
              <a:path w="185420">
                <a:moveTo>
                  <a:pt x="185293" y="0"/>
                </a:moveTo>
                <a:lnTo>
                  <a:pt x="0" y="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302752" y="382879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3050" y="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575802" y="3258184"/>
            <a:ext cx="0" cy="570865"/>
          </a:xfrm>
          <a:custGeom>
            <a:avLst/>
            <a:gdLst/>
            <a:ahLst/>
            <a:cxnLst/>
            <a:rect l="l" t="t" r="r" b="b"/>
            <a:pathLst>
              <a:path h="570864">
                <a:moveTo>
                  <a:pt x="0" y="0"/>
                </a:moveTo>
                <a:lnTo>
                  <a:pt x="0" y="570610"/>
                </a:lnTo>
              </a:path>
            </a:pathLst>
          </a:custGeom>
          <a:ln w="22225">
            <a:solidFill>
              <a:srgbClr val="36B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723501" y="1363099"/>
            <a:ext cx="2219452" cy="2819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4888" y="899922"/>
            <a:ext cx="6904990" cy="516616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marR="5080">
              <a:lnSpc>
                <a:spcPct val="77400"/>
              </a:lnSpc>
              <a:spcBef>
                <a:spcPts val="610"/>
              </a:spcBef>
            </a:pPr>
            <a:r>
              <a:rPr lang="tr-TR" dirty="0">
                <a:solidFill>
                  <a:srgbClr val="007CB4"/>
                </a:solidFill>
                <a:latin typeface="Arial"/>
                <a:cs typeface="Arial"/>
              </a:rPr>
              <a:t>Grafik ekran, pompa çalışırken programlama ve kontrol / görüntüleme için farklı menülere sahiptir</a:t>
            </a:r>
            <a:r>
              <a:rPr sz="1900" spc="-5" dirty="0">
                <a:solidFill>
                  <a:srgbClr val="007CB4"/>
                </a:solidFill>
                <a:latin typeface="Arial"/>
                <a:cs typeface="Arial"/>
              </a:rPr>
              <a:t>.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3250" y="1874354"/>
            <a:ext cx="2225675" cy="425758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solidFill>
                  <a:srgbClr val="1F1F1F"/>
                </a:solidFill>
                <a:latin typeface="Arial"/>
                <a:cs typeface="Arial"/>
              </a:rPr>
              <a:t>P</a:t>
            </a:r>
            <a:r>
              <a:rPr lang="tr-TR" sz="1400" dirty="0" err="1">
                <a:solidFill>
                  <a:srgbClr val="1F1F1F"/>
                </a:solidFill>
                <a:latin typeface="Arial"/>
                <a:cs typeface="Arial"/>
              </a:rPr>
              <a:t>ompa</a:t>
            </a:r>
            <a:r>
              <a:rPr lang="tr-TR" sz="1400" dirty="0">
                <a:solidFill>
                  <a:srgbClr val="1F1F1F"/>
                </a:solidFill>
                <a:latin typeface="Arial"/>
                <a:cs typeface="Arial"/>
              </a:rPr>
              <a:t> durumu</a:t>
            </a:r>
            <a:endParaRPr sz="1400" dirty="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10"/>
              </a:spcBef>
            </a:pPr>
            <a:r>
              <a:rPr sz="1100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tr-TR" sz="1100" spc="-10" dirty="0">
                <a:solidFill>
                  <a:srgbClr val="FF0000"/>
                </a:solidFill>
                <a:latin typeface="Arial"/>
                <a:cs typeface="Arial"/>
              </a:rPr>
              <a:t>UN</a:t>
            </a:r>
            <a:r>
              <a:rPr sz="1100" spc="-1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1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STOP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9163" y="2886506"/>
            <a:ext cx="2259330" cy="677545"/>
          </a:xfrm>
          <a:custGeom>
            <a:avLst/>
            <a:gdLst/>
            <a:ahLst/>
            <a:cxnLst/>
            <a:rect l="l" t="t" r="r" b="b"/>
            <a:pathLst>
              <a:path w="2259330" h="677545">
                <a:moveTo>
                  <a:pt x="0" y="677113"/>
                </a:moveTo>
                <a:lnTo>
                  <a:pt x="2258822" y="677113"/>
                </a:lnTo>
                <a:lnTo>
                  <a:pt x="2258822" y="0"/>
                </a:lnTo>
                <a:lnTo>
                  <a:pt x="0" y="0"/>
                </a:lnTo>
                <a:lnTo>
                  <a:pt x="0" y="677113"/>
                </a:lnTo>
                <a:close/>
              </a:path>
            </a:pathLst>
          </a:custGeom>
          <a:solidFill>
            <a:srgbClr val="80C5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69163" y="2914269"/>
            <a:ext cx="2259330" cy="8290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0805" marR="381000" algn="just">
              <a:lnSpc>
                <a:spcPct val="100000"/>
              </a:lnSpc>
              <a:spcBef>
                <a:spcPts val="105"/>
              </a:spcBef>
            </a:pPr>
            <a:r>
              <a:rPr lang="tr-TR" sz="1400" dirty="0">
                <a:solidFill>
                  <a:srgbClr val="1F1F1F"/>
                </a:solidFill>
                <a:latin typeface="Arial"/>
                <a:cs typeface="Arial"/>
              </a:rPr>
              <a:t>Pompanın çalışması durumu ile ilgili ikinci bilgi                          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ON-OFF</a:t>
            </a:r>
            <a:r>
              <a:rPr sz="1100" dirty="0">
                <a:solidFill>
                  <a:srgbClr val="FFC000"/>
                </a:solidFill>
                <a:latin typeface="Arial"/>
                <a:cs typeface="Arial"/>
              </a:rPr>
              <a:t>,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98575" y="3427602"/>
            <a:ext cx="40005" cy="7620"/>
          </a:xfrm>
          <a:custGeom>
            <a:avLst/>
            <a:gdLst/>
            <a:ahLst/>
            <a:cxnLst/>
            <a:rect l="l" t="t" r="r" b="b"/>
            <a:pathLst>
              <a:path w="40005" h="7620">
                <a:moveTo>
                  <a:pt x="0" y="7620"/>
                </a:moveTo>
                <a:lnTo>
                  <a:pt x="39624" y="7620"/>
                </a:lnTo>
                <a:lnTo>
                  <a:pt x="39624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5089" y="3959428"/>
            <a:ext cx="2259330" cy="307975"/>
          </a:xfrm>
          <a:custGeom>
            <a:avLst/>
            <a:gdLst/>
            <a:ahLst/>
            <a:cxnLst/>
            <a:rect l="l" t="t" r="r" b="b"/>
            <a:pathLst>
              <a:path w="2259330" h="307975">
                <a:moveTo>
                  <a:pt x="0" y="307771"/>
                </a:moveTo>
                <a:lnTo>
                  <a:pt x="2258822" y="307771"/>
                </a:lnTo>
                <a:lnTo>
                  <a:pt x="2258822" y="0"/>
                </a:lnTo>
                <a:lnTo>
                  <a:pt x="0" y="0"/>
                </a:lnTo>
                <a:lnTo>
                  <a:pt x="0" y="307771"/>
                </a:lnTo>
                <a:close/>
              </a:path>
            </a:pathLst>
          </a:custGeom>
          <a:solidFill>
            <a:srgbClr val="80C5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85089" y="3987165"/>
            <a:ext cx="22593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lang="tr-TR" sz="1400" spc="-5" dirty="0">
                <a:solidFill>
                  <a:srgbClr val="1F1F1F"/>
                </a:solidFill>
                <a:latin typeface="Arial"/>
                <a:cs typeface="Arial"/>
              </a:rPr>
              <a:t>Uyarı bilgileri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522" y="5102047"/>
            <a:ext cx="4485005" cy="257122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5"/>
              </a:spcBef>
            </a:pPr>
            <a:r>
              <a:rPr lang="tr-TR" sz="1400" spc="-5" dirty="0">
                <a:solidFill>
                  <a:srgbClr val="1F1F1F"/>
                </a:solidFill>
                <a:latin typeface="Arial"/>
                <a:cs typeface="Arial"/>
              </a:rPr>
              <a:t>Menü adı vurgusu 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DISPLAY, MAIN, CALIBR,</a:t>
            </a:r>
            <a:r>
              <a:rPr sz="1100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ALARMS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03411" y="975817"/>
            <a:ext cx="2195195" cy="255839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sz="1400" spc="-5" dirty="0">
                <a:solidFill>
                  <a:srgbClr val="1F1F1F"/>
                </a:solidFill>
                <a:latin typeface="Arial"/>
                <a:cs typeface="Arial"/>
              </a:rPr>
              <a:t>Alarm </a:t>
            </a:r>
            <a:r>
              <a:rPr lang="tr-TR" sz="1400" spc="-5" dirty="0">
                <a:solidFill>
                  <a:srgbClr val="1F1F1F"/>
                </a:solidFill>
                <a:latin typeface="Arial"/>
                <a:cs typeface="Arial"/>
              </a:rPr>
              <a:t>durumu ekranı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1839" y="2643174"/>
            <a:ext cx="1292860" cy="595035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640" rIns="0" bIns="0" rtlCol="0">
            <a:spAutoFit/>
          </a:bodyPr>
          <a:lstStyle/>
          <a:p>
            <a:pPr marL="92075" marR="311150">
              <a:lnSpc>
                <a:spcPct val="100000"/>
              </a:lnSpc>
              <a:spcBef>
                <a:spcPts val="320"/>
              </a:spcBef>
            </a:pPr>
            <a:r>
              <a:rPr lang="tr-TR" sz="1400" spc="-5" dirty="0">
                <a:solidFill>
                  <a:srgbClr val="1F1F1F"/>
                </a:solidFill>
                <a:latin typeface="Arial"/>
                <a:cs typeface="Arial"/>
              </a:rPr>
              <a:t>Ana </a:t>
            </a:r>
            <a:r>
              <a:rPr sz="1400" spc="-5" dirty="0">
                <a:solidFill>
                  <a:srgbClr val="1F1F1F"/>
                </a:solidFill>
                <a:latin typeface="Arial"/>
                <a:cs typeface="Arial"/>
              </a:rPr>
              <a:t>  </a:t>
            </a:r>
            <a:r>
              <a:rPr lang="tr-TR" sz="1400" spc="-5" dirty="0">
                <a:solidFill>
                  <a:srgbClr val="1F1F1F"/>
                </a:solidFill>
                <a:latin typeface="Arial"/>
                <a:cs typeface="Arial"/>
              </a:rPr>
              <a:t>Bilgi</a:t>
            </a:r>
            <a:endParaRPr sz="1400" dirty="0">
              <a:latin typeface="Arial"/>
              <a:cs typeface="Arial"/>
            </a:endParaRPr>
          </a:p>
          <a:p>
            <a:pPr marL="92075" marR="337820">
              <a:lnSpc>
                <a:spcPct val="100000"/>
              </a:lnSpc>
              <a:spcBef>
                <a:spcPts val="10"/>
              </a:spcBef>
            </a:pPr>
            <a:r>
              <a:rPr lang="tr-TR" sz="1100" spc="-5" dirty="0">
                <a:solidFill>
                  <a:srgbClr val="FF0000"/>
                </a:solidFill>
                <a:latin typeface="Arial"/>
                <a:cs typeface="Arial"/>
              </a:rPr>
              <a:t>AKIŞ ORANI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, 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QTY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28560" y="5297258"/>
            <a:ext cx="3152775" cy="418704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5"/>
              </a:spcBef>
            </a:pPr>
            <a:r>
              <a:rPr lang="tr-TR" sz="1400" dirty="0">
                <a:solidFill>
                  <a:srgbClr val="1F1F1F"/>
                </a:solidFill>
                <a:latin typeface="Arial"/>
                <a:cs typeface="Arial"/>
              </a:rPr>
              <a:t>İkincil Bilgi</a:t>
            </a:r>
            <a:endParaRPr sz="1400" dirty="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15"/>
              </a:spcBef>
            </a:pP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Programlanmış işletim </a:t>
            </a:r>
            <a:r>
              <a:rPr lang="tr-TR" sz="1050" dirty="0" err="1">
                <a:solidFill>
                  <a:srgbClr val="1F1F1F"/>
                </a:solidFill>
                <a:latin typeface="Arial"/>
                <a:cs typeface="Arial"/>
              </a:rPr>
              <a:t>moduna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 bağlı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696706" y="1506334"/>
            <a:ext cx="1484630" cy="763671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lang="tr-TR" sz="1400" dirty="0">
                <a:solidFill>
                  <a:srgbClr val="1F1F1F"/>
                </a:solidFill>
                <a:latin typeface="Arial"/>
                <a:cs typeface="Arial"/>
              </a:rPr>
              <a:t>Çalışma </a:t>
            </a:r>
            <a:r>
              <a:rPr lang="tr-TR" sz="1400" dirty="0" err="1">
                <a:solidFill>
                  <a:srgbClr val="1F1F1F"/>
                </a:solidFill>
                <a:latin typeface="Arial"/>
                <a:cs typeface="Arial"/>
              </a:rPr>
              <a:t>modu</a:t>
            </a:r>
            <a:endParaRPr sz="1400" dirty="0">
              <a:latin typeface="Arial"/>
              <a:cs typeface="Arial"/>
            </a:endParaRPr>
          </a:p>
          <a:p>
            <a:pPr marL="92075" marR="306070">
              <a:lnSpc>
                <a:spcPct val="100000"/>
              </a:lnSpc>
              <a:spcBef>
                <a:spcPts val="15"/>
              </a:spcBef>
            </a:pP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MANUAL,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mA,</a:t>
            </a:r>
            <a:r>
              <a:rPr sz="1100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V,  </a:t>
            </a:r>
            <a:r>
              <a:rPr sz="1100" spc="-10" dirty="0">
                <a:solidFill>
                  <a:srgbClr val="FF0000"/>
                </a:solidFill>
                <a:latin typeface="Arial"/>
                <a:cs typeface="Arial"/>
              </a:rPr>
              <a:t>PPM, 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BATCH,  TIMED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885555" y="4187494"/>
            <a:ext cx="1484626" cy="811119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41275" rIns="0" bIns="0" rtlCol="0">
            <a:spAutoFit/>
          </a:bodyPr>
          <a:lstStyle/>
          <a:p>
            <a:pPr marL="92075" marR="200660">
              <a:lnSpc>
                <a:spcPct val="100000"/>
              </a:lnSpc>
              <a:spcBef>
                <a:spcPts val="325"/>
              </a:spcBef>
            </a:pPr>
            <a:r>
              <a:rPr lang="tr-TR" sz="1400" dirty="0">
                <a:solidFill>
                  <a:srgbClr val="1F1F1F"/>
                </a:solidFill>
                <a:latin typeface="Arial"/>
                <a:cs typeface="Arial"/>
              </a:rPr>
              <a:t>Akışı gösteren kısım</a:t>
            </a:r>
            <a:endParaRPr sz="1400" dirty="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10"/>
              </a:spcBef>
            </a:pP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MA</a:t>
            </a:r>
            <a:r>
              <a:rPr lang="tr-TR" sz="1100" spc="-5" dirty="0">
                <a:solidFill>
                  <a:srgbClr val="FF0000"/>
                </a:solidFill>
                <a:latin typeface="Arial"/>
                <a:cs typeface="Arial"/>
              </a:rPr>
              <a:t>KS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IMUM</a:t>
            </a:r>
            <a:endParaRPr sz="1100" dirty="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lang="tr-TR" sz="1100" spc="-5" dirty="0">
                <a:solidFill>
                  <a:srgbClr val="FF0000"/>
                </a:solidFill>
                <a:latin typeface="Arial"/>
                <a:cs typeface="Arial"/>
              </a:rPr>
              <a:t>AKIŞ ORANI</a:t>
            </a:r>
            <a:r>
              <a:rPr sz="11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(%)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341171" y="258571"/>
            <a:ext cx="514535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 err="1"/>
              <a:t>Electroni</a:t>
            </a:r>
            <a:r>
              <a:rPr lang="tr-TR" sz="3200" spc="-5" dirty="0"/>
              <a:t>k Kontrol ünitesi</a:t>
            </a:r>
            <a:endParaRPr sz="3200" dirty="0"/>
          </a:p>
        </p:txBody>
      </p:sp>
      <p:sp>
        <p:nvSpPr>
          <p:cNvPr id="19" name="object 19"/>
          <p:cNvSpPr/>
          <p:nvPr/>
        </p:nvSpPr>
        <p:spPr>
          <a:xfrm>
            <a:off x="10896600" y="1371599"/>
            <a:ext cx="1295397" cy="54863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44951" y="1825751"/>
            <a:ext cx="5108067" cy="28726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78735" y="2349754"/>
            <a:ext cx="526415" cy="326390"/>
          </a:xfrm>
          <a:custGeom>
            <a:avLst/>
            <a:gdLst/>
            <a:ahLst/>
            <a:cxnLst/>
            <a:rect l="l" t="t" r="r" b="b"/>
            <a:pathLst>
              <a:path w="526414" h="326389">
                <a:moveTo>
                  <a:pt x="0" y="0"/>
                </a:moveTo>
                <a:lnTo>
                  <a:pt x="262889" y="0"/>
                </a:lnTo>
                <a:lnTo>
                  <a:pt x="262889" y="325882"/>
                </a:lnTo>
                <a:lnTo>
                  <a:pt x="525907" y="325882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78735" y="3654678"/>
            <a:ext cx="526415" cy="468630"/>
          </a:xfrm>
          <a:custGeom>
            <a:avLst/>
            <a:gdLst/>
            <a:ahLst/>
            <a:cxnLst/>
            <a:rect l="l" t="t" r="r" b="b"/>
            <a:pathLst>
              <a:path w="526414" h="468629">
                <a:moveTo>
                  <a:pt x="525907" y="0"/>
                </a:moveTo>
                <a:lnTo>
                  <a:pt x="262889" y="0"/>
                </a:lnTo>
                <a:lnTo>
                  <a:pt x="262889" y="468122"/>
                </a:lnTo>
                <a:lnTo>
                  <a:pt x="0" y="468122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04642" y="4198873"/>
            <a:ext cx="0" cy="903605"/>
          </a:xfrm>
          <a:custGeom>
            <a:avLst/>
            <a:gdLst/>
            <a:ahLst/>
            <a:cxnLst/>
            <a:rect l="l" t="t" r="r" b="b"/>
            <a:pathLst>
              <a:path h="903604">
                <a:moveTo>
                  <a:pt x="0" y="0"/>
                </a:moveTo>
                <a:lnTo>
                  <a:pt x="0" y="903224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36011" y="3168650"/>
            <a:ext cx="461009" cy="0"/>
          </a:xfrm>
          <a:custGeom>
            <a:avLst/>
            <a:gdLst/>
            <a:ahLst/>
            <a:cxnLst/>
            <a:rect l="l" t="t" r="r" b="b"/>
            <a:pathLst>
              <a:path w="461010">
                <a:moveTo>
                  <a:pt x="460756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039607" y="1161414"/>
            <a:ext cx="464184" cy="1376680"/>
          </a:xfrm>
          <a:custGeom>
            <a:avLst/>
            <a:gdLst/>
            <a:ahLst/>
            <a:cxnLst/>
            <a:rect l="l" t="t" r="r" b="b"/>
            <a:pathLst>
              <a:path w="464184" h="1376680">
                <a:moveTo>
                  <a:pt x="463803" y="0"/>
                </a:moveTo>
                <a:lnTo>
                  <a:pt x="0" y="0"/>
                </a:lnTo>
                <a:lnTo>
                  <a:pt x="0" y="1376426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81518" y="1914144"/>
            <a:ext cx="615315" cy="1085850"/>
          </a:xfrm>
          <a:custGeom>
            <a:avLst/>
            <a:gdLst/>
            <a:ahLst/>
            <a:cxnLst/>
            <a:rect l="l" t="t" r="r" b="b"/>
            <a:pathLst>
              <a:path w="615315" h="1085850">
                <a:moveTo>
                  <a:pt x="0" y="1085468"/>
                </a:moveTo>
                <a:lnTo>
                  <a:pt x="0" y="0"/>
                </a:lnTo>
                <a:lnTo>
                  <a:pt x="615187" y="0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39607" y="3372739"/>
            <a:ext cx="832485" cy="12065"/>
          </a:xfrm>
          <a:custGeom>
            <a:avLst/>
            <a:gdLst/>
            <a:ahLst/>
            <a:cxnLst/>
            <a:rect l="l" t="t" r="r" b="b"/>
            <a:pathLst>
              <a:path w="832484" h="12064">
                <a:moveTo>
                  <a:pt x="0" y="11811"/>
                </a:moveTo>
                <a:lnTo>
                  <a:pt x="832231" y="0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22666" y="3848989"/>
            <a:ext cx="1402715" cy="339090"/>
          </a:xfrm>
          <a:custGeom>
            <a:avLst/>
            <a:gdLst/>
            <a:ahLst/>
            <a:cxnLst/>
            <a:rect l="l" t="t" r="r" b="b"/>
            <a:pathLst>
              <a:path w="1402715" h="339089">
                <a:moveTo>
                  <a:pt x="0" y="0"/>
                </a:moveTo>
                <a:lnTo>
                  <a:pt x="1402460" y="0"/>
                </a:lnTo>
                <a:lnTo>
                  <a:pt x="1402460" y="338581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122666" y="4267200"/>
            <a:ext cx="0" cy="1030605"/>
          </a:xfrm>
          <a:custGeom>
            <a:avLst/>
            <a:gdLst/>
            <a:ahLst/>
            <a:cxnLst/>
            <a:rect l="l" t="t" r="r" b="b"/>
            <a:pathLst>
              <a:path h="1030604">
                <a:moveTo>
                  <a:pt x="0" y="0"/>
                </a:moveTo>
                <a:lnTo>
                  <a:pt x="0" y="1030097"/>
                </a:lnTo>
              </a:path>
            </a:pathLst>
          </a:custGeom>
          <a:ln w="19050">
            <a:solidFill>
              <a:srgbClr val="669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302747" y="1443863"/>
            <a:ext cx="1668779" cy="21197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11115" y="2465577"/>
            <a:ext cx="5049900" cy="27614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813425" y="1799031"/>
            <a:ext cx="3292475" cy="499817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5560" rIns="0" bIns="0" rtlCol="0">
            <a:spAutoFit/>
          </a:bodyPr>
          <a:lstStyle/>
          <a:p>
            <a:pPr marL="92075" marR="178435">
              <a:lnSpc>
                <a:spcPct val="101099"/>
              </a:lnSpc>
              <a:spcBef>
                <a:spcPts val="280"/>
              </a:spcBef>
            </a:pPr>
            <a:r>
              <a:rPr sz="2000" dirty="0" err="1">
                <a:solidFill>
                  <a:srgbClr val="FF0000"/>
                </a:solidFill>
                <a:latin typeface="Arial"/>
                <a:cs typeface="Arial"/>
              </a:rPr>
              <a:t>Monit</a:t>
            </a:r>
            <a:r>
              <a:rPr lang="tr-TR" sz="2000" dirty="0">
                <a:solidFill>
                  <a:srgbClr val="FF0000"/>
                </a:solidFill>
                <a:latin typeface="Arial"/>
                <a:cs typeface="Arial"/>
              </a:rPr>
              <a:t>ö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r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Çalışma </a:t>
            </a:r>
            <a:r>
              <a:rPr lang="tr-TR" sz="1050" dirty="0" err="1">
                <a:solidFill>
                  <a:srgbClr val="1F1F1F"/>
                </a:solidFill>
                <a:latin typeface="Arial"/>
                <a:cs typeface="Arial"/>
              </a:rPr>
              <a:t>Modu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, Pompa ve Alarm Durumunu kontrol eder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41569" y="2362454"/>
            <a:ext cx="387985" cy="1092200"/>
          </a:xfrm>
          <a:custGeom>
            <a:avLst/>
            <a:gdLst/>
            <a:ahLst/>
            <a:cxnLst/>
            <a:rect l="l" t="t" r="r" b="b"/>
            <a:pathLst>
              <a:path w="387985" h="1092200">
                <a:moveTo>
                  <a:pt x="4571" y="996188"/>
                </a:moveTo>
                <a:lnTo>
                  <a:pt x="2793" y="996569"/>
                </a:lnTo>
                <a:lnTo>
                  <a:pt x="1142" y="996950"/>
                </a:lnTo>
                <a:lnTo>
                  <a:pt x="0" y="998601"/>
                </a:lnTo>
                <a:lnTo>
                  <a:pt x="19430" y="1092073"/>
                </a:lnTo>
                <a:lnTo>
                  <a:pt x="25077" y="1087120"/>
                </a:lnTo>
                <a:lnTo>
                  <a:pt x="24383" y="1087120"/>
                </a:lnTo>
                <a:lnTo>
                  <a:pt x="18414" y="1085088"/>
                </a:lnTo>
                <a:lnTo>
                  <a:pt x="22128" y="1073988"/>
                </a:lnTo>
                <a:lnTo>
                  <a:pt x="6222" y="997331"/>
                </a:lnTo>
                <a:lnTo>
                  <a:pt x="4571" y="996188"/>
                </a:lnTo>
                <a:close/>
              </a:path>
              <a:path w="387985" h="1092200">
                <a:moveTo>
                  <a:pt x="22128" y="1073988"/>
                </a:moveTo>
                <a:lnTo>
                  <a:pt x="18414" y="1085088"/>
                </a:lnTo>
                <a:lnTo>
                  <a:pt x="24383" y="1087120"/>
                </a:lnTo>
                <a:lnTo>
                  <a:pt x="24936" y="1085469"/>
                </a:lnTo>
                <a:lnTo>
                  <a:pt x="24510" y="1085469"/>
                </a:lnTo>
                <a:lnTo>
                  <a:pt x="19303" y="1083691"/>
                </a:lnTo>
                <a:lnTo>
                  <a:pt x="23398" y="1080105"/>
                </a:lnTo>
                <a:lnTo>
                  <a:pt x="22128" y="1073988"/>
                </a:lnTo>
                <a:close/>
              </a:path>
              <a:path w="387985" h="1092200">
                <a:moveTo>
                  <a:pt x="86994" y="1024382"/>
                </a:moveTo>
                <a:lnTo>
                  <a:pt x="85725" y="1025525"/>
                </a:lnTo>
                <a:lnTo>
                  <a:pt x="28112" y="1075977"/>
                </a:lnTo>
                <a:lnTo>
                  <a:pt x="24383" y="1087120"/>
                </a:lnTo>
                <a:lnTo>
                  <a:pt x="25077" y="1087120"/>
                </a:lnTo>
                <a:lnTo>
                  <a:pt x="89788" y="1030351"/>
                </a:lnTo>
                <a:lnTo>
                  <a:pt x="91185" y="1029208"/>
                </a:lnTo>
                <a:lnTo>
                  <a:pt x="91312" y="1027176"/>
                </a:lnTo>
                <a:lnTo>
                  <a:pt x="90169" y="1025779"/>
                </a:lnTo>
                <a:lnTo>
                  <a:pt x="89026" y="1024509"/>
                </a:lnTo>
                <a:lnTo>
                  <a:pt x="86994" y="1024382"/>
                </a:lnTo>
                <a:close/>
              </a:path>
              <a:path w="387985" h="1092200">
                <a:moveTo>
                  <a:pt x="23398" y="1080105"/>
                </a:moveTo>
                <a:lnTo>
                  <a:pt x="19303" y="1083691"/>
                </a:lnTo>
                <a:lnTo>
                  <a:pt x="24510" y="1085469"/>
                </a:lnTo>
                <a:lnTo>
                  <a:pt x="23398" y="1080105"/>
                </a:lnTo>
                <a:close/>
              </a:path>
              <a:path w="387985" h="1092200">
                <a:moveTo>
                  <a:pt x="28112" y="1075977"/>
                </a:moveTo>
                <a:lnTo>
                  <a:pt x="23398" y="1080105"/>
                </a:lnTo>
                <a:lnTo>
                  <a:pt x="24510" y="1085469"/>
                </a:lnTo>
                <a:lnTo>
                  <a:pt x="24936" y="1085469"/>
                </a:lnTo>
                <a:lnTo>
                  <a:pt x="28112" y="1075977"/>
                </a:lnTo>
                <a:close/>
              </a:path>
              <a:path w="387985" h="1092200">
                <a:moveTo>
                  <a:pt x="381507" y="0"/>
                </a:moveTo>
                <a:lnTo>
                  <a:pt x="22128" y="1073988"/>
                </a:lnTo>
                <a:lnTo>
                  <a:pt x="23398" y="1080105"/>
                </a:lnTo>
                <a:lnTo>
                  <a:pt x="28112" y="1075977"/>
                </a:lnTo>
                <a:lnTo>
                  <a:pt x="387476" y="2032"/>
                </a:lnTo>
                <a:lnTo>
                  <a:pt x="381507" y="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05979" y="5361368"/>
            <a:ext cx="3475990" cy="326949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0480" rIns="0" bIns="0" rtlCol="0">
            <a:spAutoFit/>
          </a:bodyPr>
          <a:lstStyle/>
          <a:p>
            <a:pPr marL="91440" marR="151130">
              <a:lnSpc>
                <a:spcPct val="103099"/>
              </a:lnSpc>
              <a:spcBef>
                <a:spcPts val="240"/>
              </a:spcBef>
            </a:pPr>
            <a:r>
              <a:rPr lang="tr-TR" sz="2000" dirty="0">
                <a:solidFill>
                  <a:srgbClr val="FF0000"/>
                </a:solidFill>
                <a:latin typeface="Arial"/>
                <a:cs typeface="Arial"/>
              </a:rPr>
              <a:t>Ağ ayarları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1050" dirty="0" err="1">
                <a:solidFill>
                  <a:srgbClr val="1F1F1F"/>
                </a:solidFill>
                <a:latin typeface="Arial"/>
                <a:cs typeface="Arial"/>
              </a:rPr>
              <a:t>Modbus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 ve kablosuz ağ ayarları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53484" y="3539490"/>
            <a:ext cx="1528445" cy="499109"/>
          </a:xfrm>
          <a:custGeom>
            <a:avLst/>
            <a:gdLst/>
            <a:ahLst/>
            <a:cxnLst/>
            <a:rect l="l" t="t" r="r" b="b"/>
            <a:pathLst>
              <a:path w="1528445" h="499110">
                <a:moveTo>
                  <a:pt x="1509913" y="474863"/>
                </a:moveTo>
                <a:lnTo>
                  <a:pt x="1433829" y="492506"/>
                </a:lnTo>
                <a:lnTo>
                  <a:pt x="1432814" y="494157"/>
                </a:lnTo>
                <a:lnTo>
                  <a:pt x="1433194" y="495935"/>
                </a:lnTo>
                <a:lnTo>
                  <a:pt x="1433576" y="497586"/>
                </a:lnTo>
                <a:lnTo>
                  <a:pt x="1435227" y="498602"/>
                </a:lnTo>
                <a:lnTo>
                  <a:pt x="1437004" y="498221"/>
                </a:lnTo>
                <a:lnTo>
                  <a:pt x="1522697" y="478409"/>
                </a:lnTo>
                <a:lnTo>
                  <a:pt x="1521332" y="478409"/>
                </a:lnTo>
                <a:lnTo>
                  <a:pt x="1509913" y="474863"/>
                </a:lnTo>
                <a:close/>
              </a:path>
              <a:path w="1528445" h="499110">
                <a:moveTo>
                  <a:pt x="1516074" y="473434"/>
                </a:moveTo>
                <a:lnTo>
                  <a:pt x="1509913" y="474863"/>
                </a:lnTo>
                <a:lnTo>
                  <a:pt x="1521332" y="478409"/>
                </a:lnTo>
                <a:lnTo>
                  <a:pt x="1521592" y="477520"/>
                </a:lnTo>
                <a:lnTo>
                  <a:pt x="1519809" y="477520"/>
                </a:lnTo>
                <a:lnTo>
                  <a:pt x="1516074" y="473434"/>
                </a:lnTo>
                <a:close/>
              </a:path>
              <a:path w="1528445" h="499110">
                <a:moveTo>
                  <a:pt x="1463802" y="406781"/>
                </a:moveTo>
                <a:lnTo>
                  <a:pt x="1461769" y="406781"/>
                </a:lnTo>
                <a:lnTo>
                  <a:pt x="1460500" y="407924"/>
                </a:lnTo>
                <a:lnTo>
                  <a:pt x="1459102" y="409067"/>
                </a:lnTo>
                <a:lnTo>
                  <a:pt x="1459102" y="411099"/>
                </a:lnTo>
                <a:lnTo>
                  <a:pt x="1460245" y="412369"/>
                </a:lnTo>
                <a:lnTo>
                  <a:pt x="1511852" y="468817"/>
                </a:lnTo>
                <a:lnTo>
                  <a:pt x="1523111" y="472313"/>
                </a:lnTo>
                <a:lnTo>
                  <a:pt x="1521332" y="478409"/>
                </a:lnTo>
                <a:lnTo>
                  <a:pt x="1522697" y="478409"/>
                </a:lnTo>
                <a:lnTo>
                  <a:pt x="1528190" y="477139"/>
                </a:lnTo>
                <a:lnTo>
                  <a:pt x="1464944" y="408178"/>
                </a:lnTo>
                <a:lnTo>
                  <a:pt x="1463802" y="406781"/>
                </a:lnTo>
                <a:close/>
              </a:path>
              <a:path w="1528445" h="499110">
                <a:moveTo>
                  <a:pt x="1521460" y="472186"/>
                </a:moveTo>
                <a:lnTo>
                  <a:pt x="1516074" y="473434"/>
                </a:lnTo>
                <a:lnTo>
                  <a:pt x="1519809" y="477520"/>
                </a:lnTo>
                <a:lnTo>
                  <a:pt x="1521460" y="472186"/>
                </a:lnTo>
                <a:close/>
              </a:path>
              <a:path w="1528445" h="499110">
                <a:moveTo>
                  <a:pt x="1522701" y="472186"/>
                </a:moveTo>
                <a:lnTo>
                  <a:pt x="1521460" y="472186"/>
                </a:lnTo>
                <a:lnTo>
                  <a:pt x="1519809" y="477520"/>
                </a:lnTo>
                <a:lnTo>
                  <a:pt x="1521592" y="477520"/>
                </a:lnTo>
                <a:lnTo>
                  <a:pt x="1523111" y="472313"/>
                </a:lnTo>
                <a:lnTo>
                  <a:pt x="1522701" y="472186"/>
                </a:lnTo>
                <a:close/>
              </a:path>
              <a:path w="1528445" h="499110">
                <a:moveTo>
                  <a:pt x="1904" y="0"/>
                </a:moveTo>
                <a:lnTo>
                  <a:pt x="0" y="6096"/>
                </a:lnTo>
                <a:lnTo>
                  <a:pt x="1509913" y="474863"/>
                </a:lnTo>
                <a:lnTo>
                  <a:pt x="1516074" y="473434"/>
                </a:lnTo>
                <a:lnTo>
                  <a:pt x="1511852" y="468817"/>
                </a:lnTo>
                <a:lnTo>
                  <a:pt x="1904" y="0"/>
                </a:lnTo>
                <a:close/>
              </a:path>
              <a:path w="1528445" h="499110">
                <a:moveTo>
                  <a:pt x="1511852" y="468817"/>
                </a:moveTo>
                <a:lnTo>
                  <a:pt x="1516074" y="473434"/>
                </a:lnTo>
                <a:lnTo>
                  <a:pt x="1521460" y="472186"/>
                </a:lnTo>
                <a:lnTo>
                  <a:pt x="1522701" y="472186"/>
                </a:lnTo>
                <a:lnTo>
                  <a:pt x="1511852" y="468817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97073" y="4374769"/>
            <a:ext cx="2223770" cy="604520"/>
          </a:xfrm>
          <a:custGeom>
            <a:avLst/>
            <a:gdLst/>
            <a:ahLst/>
            <a:cxnLst/>
            <a:rect l="l" t="t" r="r" b="b"/>
            <a:pathLst>
              <a:path w="2223770" h="604520">
                <a:moveTo>
                  <a:pt x="2205357" y="27373"/>
                </a:moveTo>
                <a:lnTo>
                  <a:pt x="0" y="597915"/>
                </a:lnTo>
                <a:lnTo>
                  <a:pt x="1650" y="604011"/>
                </a:lnTo>
                <a:lnTo>
                  <a:pt x="2207039" y="33554"/>
                </a:lnTo>
                <a:lnTo>
                  <a:pt x="2211514" y="29115"/>
                </a:lnTo>
                <a:lnTo>
                  <a:pt x="2205357" y="27373"/>
                </a:lnTo>
                <a:close/>
              </a:path>
              <a:path w="2223770" h="604520">
                <a:moveTo>
                  <a:pt x="2218359" y="24383"/>
                </a:moveTo>
                <a:lnTo>
                  <a:pt x="2216912" y="24383"/>
                </a:lnTo>
                <a:lnTo>
                  <a:pt x="2218436" y="30606"/>
                </a:lnTo>
                <a:lnTo>
                  <a:pt x="2207039" y="33554"/>
                </a:lnTo>
                <a:lnTo>
                  <a:pt x="2151506" y="88645"/>
                </a:lnTo>
                <a:lnTo>
                  <a:pt x="2151506" y="90550"/>
                </a:lnTo>
                <a:lnTo>
                  <a:pt x="2154047" y="93090"/>
                </a:lnTo>
                <a:lnTo>
                  <a:pt x="2156079" y="93090"/>
                </a:lnTo>
                <a:lnTo>
                  <a:pt x="2157222" y="91820"/>
                </a:lnTo>
                <a:lnTo>
                  <a:pt x="2223769" y="25907"/>
                </a:lnTo>
                <a:lnTo>
                  <a:pt x="2218359" y="24383"/>
                </a:lnTo>
                <a:close/>
              </a:path>
              <a:path w="2223770" h="604520">
                <a:moveTo>
                  <a:pt x="2211514" y="29115"/>
                </a:moveTo>
                <a:lnTo>
                  <a:pt x="2207039" y="33554"/>
                </a:lnTo>
                <a:lnTo>
                  <a:pt x="2218436" y="30606"/>
                </a:lnTo>
                <a:lnTo>
                  <a:pt x="2216785" y="30606"/>
                </a:lnTo>
                <a:lnTo>
                  <a:pt x="2211514" y="29115"/>
                </a:lnTo>
                <a:close/>
              </a:path>
              <a:path w="2223770" h="604520">
                <a:moveTo>
                  <a:pt x="2215388" y="25272"/>
                </a:moveTo>
                <a:lnTo>
                  <a:pt x="2211514" y="29115"/>
                </a:lnTo>
                <a:lnTo>
                  <a:pt x="2216785" y="30606"/>
                </a:lnTo>
                <a:lnTo>
                  <a:pt x="2215388" y="25272"/>
                </a:lnTo>
                <a:close/>
              </a:path>
              <a:path w="2223770" h="604520">
                <a:moveTo>
                  <a:pt x="2217129" y="25272"/>
                </a:moveTo>
                <a:lnTo>
                  <a:pt x="2215388" y="25272"/>
                </a:lnTo>
                <a:lnTo>
                  <a:pt x="2216785" y="30606"/>
                </a:lnTo>
                <a:lnTo>
                  <a:pt x="2218436" y="30606"/>
                </a:lnTo>
                <a:lnTo>
                  <a:pt x="2217129" y="25272"/>
                </a:lnTo>
                <a:close/>
              </a:path>
              <a:path w="2223770" h="604520">
                <a:moveTo>
                  <a:pt x="2216912" y="24383"/>
                </a:moveTo>
                <a:lnTo>
                  <a:pt x="2205357" y="27373"/>
                </a:lnTo>
                <a:lnTo>
                  <a:pt x="2211514" y="29115"/>
                </a:lnTo>
                <a:lnTo>
                  <a:pt x="2215388" y="25272"/>
                </a:lnTo>
                <a:lnTo>
                  <a:pt x="2217129" y="25272"/>
                </a:lnTo>
                <a:lnTo>
                  <a:pt x="2216912" y="24383"/>
                </a:lnTo>
                <a:close/>
              </a:path>
              <a:path w="2223770" h="604520">
                <a:moveTo>
                  <a:pt x="2131949" y="0"/>
                </a:moveTo>
                <a:lnTo>
                  <a:pt x="2130171" y="1015"/>
                </a:lnTo>
                <a:lnTo>
                  <a:pt x="2129663" y="2666"/>
                </a:lnTo>
                <a:lnTo>
                  <a:pt x="2129281" y="4317"/>
                </a:lnTo>
                <a:lnTo>
                  <a:pt x="2130171" y="6095"/>
                </a:lnTo>
                <a:lnTo>
                  <a:pt x="2205357" y="27373"/>
                </a:lnTo>
                <a:lnTo>
                  <a:pt x="2216912" y="24383"/>
                </a:lnTo>
                <a:lnTo>
                  <a:pt x="2218359" y="24383"/>
                </a:lnTo>
                <a:lnTo>
                  <a:pt x="2133600" y="507"/>
                </a:lnTo>
                <a:lnTo>
                  <a:pt x="2131949" y="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90059" y="4612894"/>
            <a:ext cx="930910" cy="751205"/>
          </a:xfrm>
          <a:custGeom>
            <a:avLst/>
            <a:gdLst/>
            <a:ahLst/>
            <a:cxnLst/>
            <a:rect l="l" t="t" r="r" b="b"/>
            <a:pathLst>
              <a:path w="930910" h="751204">
                <a:moveTo>
                  <a:pt x="920998" y="7920"/>
                </a:moveTo>
                <a:lnTo>
                  <a:pt x="914826" y="8855"/>
                </a:lnTo>
                <a:lnTo>
                  <a:pt x="0" y="745997"/>
                </a:lnTo>
                <a:lnTo>
                  <a:pt x="4063" y="750950"/>
                </a:lnTo>
                <a:lnTo>
                  <a:pt x="918741" y="13827"/>
                </a:lnTo>
                <a:lnTo>
                  <a:pt x="920998" y="7920"/>
                </a:lnTo>
                <a:close/>
              </a:path>
              <a:path w="930910" h="751204">
                <a:moveTo>
                  <a:pt x="930201" y="1523"/>
                </a:moveTo>
                <a:lnTo>
                  <a:pt x="923925" y="1523"/>
                </a:lnTo>
                <a:lnTo>
                  <a:pt x="927862" y="6476"/>
                </a:lnTo>
                <a:lnTo>
                  <a:pt x="918741" y="13827"/>
                </a:lnTo>
                <a:lnTo>
                  <a:pt x="891413" y="85343"/>
                </a:lnTo>
                <a:lnTo>
                  <a:pt x="890904" y="86867"/>
                </a:lnTo>
                <a:lnTo>
                  <a:pt x="891666" y="88772"/>
                </a:lnTo>
                <a:lnTo>
                  <a:pt x="894968" y="90042"/>
                </a:lnTo>
                <a:lnTo>
                  <a:pt x="896747" y="89153"/>
                </a:lnTo>
                <a:lnTo>
                  <a:pt x="930201" y="1523"/>
                </a:lnTo>
                <a:close/>
              </a:path>
              <a:path w="930910" h="751204">
                <a:moveTo>
                  <a:pt x="930782" y="0"/>
                </a:moveTo>
                <a:lnTo>
                  <a:pt x="836422" y="14350"/>
                </a:lnTo>
                <a:lnTo>
                  <a:pt x="835278" y="15874"/>
                </a:lnTo>
                <a:lnTo>
                  <a:pt x="835787" y="19430"/>
                </a:lnTo>
                <a:lnTo>
                  <a:pt x="837438" y="20573"/>
                </a:lnTo>
                <a:lnTo>
                  <a:pt x="914826" y="8855"/>
                </a:lnTo>
                <a:lnTo>
                  <a:pt x="923925" y="1523"/>
                </a:lnTo>
                <a:lnTo>
                  <a:pt x="930201" y="1523"/>
                </a:lnTo>
                <a:lnTo>
                  <a:pt x="930782" y="0"/>
                </a:lnTo>
                <a:close/>
              </a:path>
              <a:path w="930910" h="751204">
                <a:moveTo>
                  <a:pt x="925035" y="2920"/>
                </a:moveTo>
                <a:lnTo>
                  <a:pt x="922909" y="2920"/>
                </a:lnTo>
                <a:lnTo>
                  <a:pt x="926338" y="7111"/>
                </a:lnTo>
                <a:lnTo>
                  <a:pt x="920998" y="7920"/>
                </a:lnTo>
                <a:lnTo>
                  <a:pt x="918741" y="13827"/>
                </a:lnTo>
                <a:lnTo>
                  <a:pt x="927862" y="6476"/>
                </a:lnTo>
                <a:lnTo>
                  <a:pt x="925035" y="2920"/>
                </a:lnTo>
                <a:close/>
              </a:path>
              <a:path w="930910" h="751204">
                <a:moveTo>
                  <a:pt x="923925" y="1523"/>
                </a:moveTo>
                <a:lnTo>
                  <a:pt x="914826" y="8855"/>
                </a:lnTo>
                <a:lnTo>
                  <a:pt x="920998" y="7920"/>
                </a:lnTo>
                <a:lnTo>
                  <a:pt x="922909" y="2920"/>
                </a:lnTo>
                <a:lnTo>
                  <a:pt x="925035" y="2920"/>
                </a:lnTo>
                <a:lnTo>
                  <a:pt x="923925" y="1523"/>
                </a:lnTo>
                <a:close/>
              </a:path>
              <a:path w="930910" h="751204">
                <a:moveTo>
                  <a:pt x="922909" y="2920"/>
                </a:moveTo>
                <a:lnTo>
                  <a:pt x="920998" y="7920"/>
                </a:lnTo>
                <a:lnTo>
                  <a:pt x="926338" y="7111"/>
                </a:lnTo>
                <a:lnTo>
                  <a:pt x="922909" y="292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35292" y="3998874"/>
            <a:ext cx="2839720" cy="500458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6195" rIns="0" bIns="0" rtlCol="0">
            <a:spAutoFit/>
          </a:bodyPr>
          <a:lstStyle/>
          <a:p>
            <a:pPr marL="91440" marR="148590">
              <a:lnSpc>
                <a:spcPct val="101099"/>
              </a:lnSpc>
              <a:spcBef>
                <a:spcPts val="285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Alarm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Alarm verisi ve seviye alarm ayarlarını gösterir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19798" y="6006414"/>
            <a:ext cx="2370455" cy="328744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6830" rIns="0" bIns="0" rtlCol="0">
            <a:spAutoFit/>
          </a:bodyPr>
          <a:lstStyle/>
          <a:p>
            <a:pPr marL="92075" marR="325755">
              <a:lnSpc>
                <a:spcPct val="101099"/>
              </a:lnSpc>
              <a:spcBef>
                <a:spcPts val="290"/>
              </a:spcBef>
            </a:pPr>
            <a:r>
              <a:rPr lang="tr-TR" sz="2000" dirty="0">
                <a:solidFill>
                  <a:srgbClr val="FF0000"/>
                </a:solidFill>
                <a:latin typeface="Arial"/>
                <a:cs typeface="Arial"/>
              </a:rPr>
              <a:t>İzin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Şifre değişiklik ayarı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59170" y="5088382"/>
            <a:ext cx="903605" cy="919480"/>
          </a:xfrm>
          <a:custGeom>
            <a:avLst/>
            <a:gdLst/>
            <a:ahLst/>
            <a:cxnLst/>
            <a:rect l="l" t="t" r="r" b="b"/>
            <a:pathLst>
              <a:path w="903604" h="919479">
                <a:moveTo>
                  <a:pt x="8826" y="8932"/>
                </a:moveTo>
                <a:lnTo>
                  <a:pt x="10353" y="14941"/>
                </a:lnTo>
                <a:lnTo>
                  <a:pt x="898905" y="918946"/>
                </a:lnTo>
                <a:lnTo>
                  <a:pt x="903477" y="914488"/>
                </a:lnTo>
                <a:lnTo>
                  <a:pt x="15063" y="10636"/>
                </a:lnTo>
                <a:lnTo>
                  <a:pt x="8826" y="8932"/>
                </a:lnTo>
                <a:close/>
              </a:path>
              <a:path w="903604" h="919479">
                <a:moveTo>
                  <a:pt x="0" y="0"/>
                </a:moveTo>
                <a:lnTo>
                  <a:pt x="23141" y="90805"/>
                </a:lnTo>
                <a:lnTo>
                  <a:pt x="23494" y="92456"/>
                </a:lnTo>
                <a:lnTo>
                  <a:pt x="25272" y="93472"/>
                </a:lnTo>
                <a:lnTo>
                  <a:pt x="26924" y="92964"/>
                </a:lnTo>
                <a:lnTo>
                  <a:pt x="28575" y="92583"/>
                </a:lnTo>
                <a:lnTo>
                  <a:pt x="29590" y="90805"/>
                </a:lnTo>
                <a:lnTo>
                  <a:pt x="29209" y="89154"/>
                </a:lnTo>
                <a:lnTo>
                  <a:pt x="10353" y="14941"/>
                </a:lnTo>
                <a:lnTo>
                  <a:pt x="2158" y="6604"/>
                </a:lnTo>
                <a:lnTo>
                  <a:pt x="6730" y="2159"/>
                </a:lnTo>
                <a:lnTo>
                  <a:pt x="7964" y="2159"/>
                </a:lnTo>
                <a:lnTo>
                  <a:pt x="0" y="0"/>
                </a:lnTo>
                <a:close/>
              </a:path>
              <a:path w="903604" h="919479">
                <a:moveTo>
                  <a:pt x="7964" y="2159"/>
                </a:moveTo>
                <a:lnTo>
                  <a:pt x="6730" y="2159"/>
                </a:lnTo>
                <a:lnTo>
                  <a:pt x="15063" y="10636"/>
                </a:lnTo>
                <a:lnTo>
                  <a:pt x="88645" y="30734"/>
                </a:lnTo>
                <a:lnTo>
                  <a:pt x="90424" y="31115"/>
                </a:lnTo>
                <a:lnTo>
                  <a:pt x="92075" y="30099"/>
                </a:lnTo>
                <a:lnTo>
                  <a:pt x="93090" y="26797"/>
                </a:lnTo>
                <a:lnTo>
                  <a:pt x="92075" y="25019"/>
                </a:lnTo>
                <a:lnTo>
                  <a:pt x="90424" y="24511"/>
                </a:lnTo>
                <a:lnTo>
                  <a:pt x="7964" y="2159"/>
                </a:lnTo>
                <a:close/>
              </a:path>
              <a:path w="903604" h="919479">
                <a:moveTo>
                  <a:pt x="6730" y="2159"/>
                </a:moveTo>
                <a:lnTo>
                  <a:pt x="2158" y="6604"/>
                </a:lnTo>
                <a:lnTo>
                  <a:pt x="10353" y="14941"/>
                </a:lnTo>
                <a:lnTo>
                  <a:pt x="8826" y="8932"/>
                </a:lnTo>
                <a:lnTo>
                  <a:pt x="3555" y="7493"/>
                </a:lnTo>
                <a:lnTo>
                  <a:pt x="7492" y="3683"/>
                </a:lnTo>
                <a:lnTo>
                  <a:pt x="8228" y="3683"/>
                </a:lnTo>
                <a:lnTo>
                  <a:pt x="6730" y="2159"/>
                </a:lnTo>
                <a:close/>
              </a:path>
              <a:path w="903604" h="919479">
                <a:moveTo>
                  <a:pt x="8228" y="3683"/>
                </a:moveTo>
                <a:lnTo>
                  <a:pt x="7492" y="3683"/>
                </a:lnTo>
                <a:lnTo>
                  <a:pt x="8826" y="8932"/>
                </a:lnTo>
                <a:lnTo>
                  <a:pt x="15063" y="10636"/>
                </a:lnTo>
                <a:lnTo>
                  <a:pt x="8228" y="3683"/>
                </a:lnTo>
                <a:close/>
              </a:path>
              <a:path w="903604" h="919479">
                <a:moveTo>
                  <a:pt x="7492" y="3683"/>
                </a:moveTo>
                <a:lnTo>
                  <a:pt x="3555" y="7493"/>
                </a:lnTo>
                <a:lnTo>
                  <a:pt x="8826" y="8932"/>
                </a:lnTo>
                <a:lnTo>
                  <a:pt x="7492" y="3683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11065" y="4789296"/>
            <a:ext cx="491490" cy="1217295"/>
          </a:xfrm>
          <a:custGeom>
            <a:avLst/>
            <a:gdLst/>
            <a:ahLst/>
            <a:cxnLst/>
            <a:rect l="l" t="t" r="r" b="b"/>
            <a:pathLst>
              <a:path w="491489" h="1217295">
                <a:moveTo>
                  <a:pt x="471645" y="11741"/>
                </a:moveTo>
                <a:lnTo>
                  <a:pt x="466800" y="15596"/>
                </a:lnTo>
                <a:lnTo>
                  <a:pt x="0" y="1214653"/>
                </a:lnTo>
                <a:lnTo>
                  <a:pt x="5842" y="1216952"/>
                </a:lnTo>
                <a:lnTo>
                  <a:pt x="472627" y="17921"/>
                </a:lnTo>
                <a:lnTo>
                  <a:pt x="471645" y="11741"/>
                </a:lnTo>
                <a:close/>
              </a:path>
              <a:path w="491489" h="1217295">
                <a:moveTo>
                  <a:pt x="476992" y="4698"/>
                </a:moveTo>
                <a:lnTo>
                  <a:pt x="471043" y="4698"/>
                </a:lnTo>
                <a:lnTo>
                  <a:pt x="476885" y="6984"/>
                </a:lnTo>
                <a:lnTo>
                  <a:pt x="472627" y="17921"/>
                </a:lnTo>
                <a:lnTo>
                  <a:pt x="484740" y="94233"/>
                </a:lnTo>
                <a:lnTo>
                  <a:pt x="484886" y="95250"/>
                </a:lnTo>
                <a:lnTo>
                  <a:pt x="486537" y="96392"/>
                </a:lnTo>
                <a:lnTo>
                  <a:pt x="489965" y="95884"/>
                </a:lnTo>
                <a:lnTo>
                  <a:pt x="491109" y="94233"/>
                </a:lnTo>
                <a:lnTo>
                  <a:pt x="490855" y="92455"/>
                </a:lnTo>
                <a:lnTo>
                  <a:pt x="476992" y="4698"/>
                </a:lnTo>
                <a:close/>
              </a:path>
              <a:path w="491489" h="1217295">
                <a:moveTo>
                  <a:pt x="476250" y="0"/>
                </a:moveTo>
                <a:lnTo>
                  <a:pt x="401574" y="59308"/>
                </a:lnTo>
                <a:lnTo>
                  <a:pt x="401320" y="61340"/>
                </a:lnTo>
                <a:lnTo>
                  <a:pt x="402336" y="62737"/>
                </a:lnTo>
                <a:lnTo>
                  <a:pt x="403479" y="64134"/>
                </a:lnTo>
                <a:lnTo>
                  <a:pt x="405511" y="64261"/>
                </a:lnTo>
                <a:lnTo>
                  <a:pt x="406908" y="63245"/>
                </a:lnTo>
                <a:lnTo>
                  <a:pt x="466800" y="15596"/>
                </a:lnTo>
                <a:lnTo>
                  <a:pt x="471043" y="4698"/>
                </a:lnTo>
                <a:lnTo>
                  <a:pt x="476992" y="4698"/>
                </a:lnTo>
                <a:lnTo>
                  <a:pt x="476250" y="0"/>
                </a:lnTo>
                <a:close/>
              </a:path>
              <a:path w="491489" h="1217295">
                <a:moveTo>
                  <a:pt x="475262" y="6350"/>
                </a:moveTo>
                <a:lnTo>
                  <a:pt x="470788" y="6350"/>
                </a:lnTo>
                <a:lnTo>
                  <a:pt x="475869" y="8381"/>
                </a:lnTo>
                <a:lnTo>
                  <a:pt x="471645" y="11741"/>
                </a:lnTo>
                <a:lnTo>
                  <a:pt x="472627" y="17921"/>
                </a:lnTo>
                <a:lnTo>
                  <a:pt x="476885" y="6984"/>
                </a:lnTo>
                <a:lnTo>
                  <a:pt x="475262" y="6350"/>
                </a:lnTo>
                <a:close/>
              </a:path>
              <a:path w="491489" h="1217295">
                <a:moveTo>
                  <a:pt x="471043" y="4698"/>
                </a:moveTo>
                <a:lnTo>
                  <a:pt x="466800" y="15596"/>
                </a:lnTo>
                <a:lnTo>
                  <a:pt x="471645" y="11741"/>
                </a:lnTo>
                <a:lnTo>
                  <a:pt x="470788" y="6350"/>
                </a:lnTo>
                <a:lnTo>
                  <a:pt x="475262" y="6350"/>
                </a:lnTo>
                <a:lnTo>
                  <a:pt x="471043" y="4698"/>
                </a:lnTo>
                <a:close/>
              </a:path>
              <a:path w="491489" h="1217295">
                <a:moveTo>
                  <a:pt x="470788" y="6350"/>
                </a:moveTo>
                <a:lnTo>
                  <a:pt x="471645" y="11741"/>
                </a:lnTo>
                <a:lnTo>
                  <a:pt x="475869" y="8381"/>
                </a:lnTo>
                <a:lnTo>
                  <a:pt x="470788" y="635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74465" y="4181602"/>
            <a:ext cx="1746885" cy="101600"/>
          </a:xfrm>
          <a:custGeom>
            <a:avLst/>
            <a:gdLst/>
            <a:ahLst/>
            <a:cxnLst/>
            <a:rect l="l" t="t" r="r" b="b"/>
            <a:pathLst>
              <a:path w="1746885" h="101600">
                <a:moveTo>
                  <a:pt x="1728292" y="43024"/>
                </a:moveTo>
                <a:lnTo>
                  <a:pt x="0" y="94868"/>
                </a:lnTo>
                <a:lnTo>
                  <a:pt x="126" y="101218"/>
                </a:lnTo>
                <a:lnTo>
                  <a:pt x="1728250" y="49379"/>
                </a:lnTo>
                <a:lnTo>
                  <a:pt x="1733710" y="45967"/>
                </a:lnTo>
                <a:lnTo>
                  <a:pt x="1728292" y="43024"/>
                </a:lnTo>
                <a:close/>
              </a:path>
              <a:path w="1746885" h="101600">
                <a:moveTo>
                  <a:pt x="1740999" y="42672"/>
                </a:moveTo>
                <a:lnTo>
                  <a:pt x="1740027" y="42672"/>
                </a:lnTo>
                <a:lnTo>
                  <a:pt x="1740154" y="49022"/>
                </a:lnTo>
                <a:lnTo>
                  <a:pt x="1728250" y="49379"/>
                </a:lnTo>
                <a:lnTo>
                  <a:pt x="1663573" y="89789"/>
                </a:lnTo>
                <a:lnTo>
                  <a:pt x="1662049" y="90805"/>
                </a:lnTo>
                <a:lnTo>
                  <a:pt x="1661668" y="92710"/>
                </a:lnTo>
                <a:lnTo>
                  <a:pt x="1662557" y="94234"/>
                </a:lnTo>
                <a:lnTo>
                  <a:pt x="1663446" y="95631"/>
                </a:lnTo>
                <a:lnTo>
                  <a:pt x="1665478" y="96139"/>
                </a:lnTo>
                <a:lnTo>
                  <a:pt x="1666875" y="95250"/>
                </a:lnTo>
                <a:lnTo>
                  <a:pt x="1746377" y="45593"/>
                </a:lnTo>
                <a:lnTo>
                  <a:pt x="1740999" y="42672"/>
                </a:lnTo>
                <a:close/>
              </a:path>
              <a:path w="1746885" h="101600">
                <a:moveTo>
                  <a:pt x="1733710" y="45967"/>
                </a:moveTo>
                <a:lnTo>
                  <a:pt x="1728250" y="49379"/>
                </a:lnTo>
                <a:lnTo>
                  <a:pt x="1740154" y="49022"/>
                </a:lnTo>
                <a:lnTo>
                  <a:pt x="1740146" y="48641"/>
                </a:lnTo>
                <a:lnTo>
                  <a:pt x="1738630" y="48641"/>
                </a:lnTo>
                <a:lnTo>
                  <a:pt x="1733710" y="45967"/>
                </a:lnTo>
                <a:close/>
              </a:path>
              <a:path w="1746885" h="101600">
                <a:moveTo>
                  <a:pt x="1738376" y="43053"/>
                </a:moveTo>
                <a:lnTo>
                  <a:pt x="1733710" y="45967"/>
                </a:lnTo>
                <a:lnTo>
                  <a:pt x="1738630" y="48641"/>
                </a:lnTo>
                <a:lnTo>
                  <a:pt x="1738376" y="43053"/>
                </a:lnTo>
                <a:close/>
              </a:path>
              <a:path w="1746885" h="101600">
                <a:moveTo>
                  <a:pt x="1740034" y="43053"/>
                </a:moveTo>
                <a:lnTo>
                  <a:pt x="1738376" y="43053"/>
                </a:lnTo>
                <a:lnTo>
                  <a:pt x="1738630" y="48641"/>
                </a:lnTo>
                <a:lnTo>
                  <a:pt x="1740146" y="48641"/>
                </a:lnTo>
                <a:lnTo>
                  <a:pt x="1740034" y="43053"/>
                </a:lnTo>
                <a:close/>
              </a:path>
              <a:path w="1746885" h="101600">
                <a:moveTo>
                  <a:pt x="1740027" y="42672"/>
                </a:moveTo>
                <a:lnTo>
                  <a:pt x="1728292" y="43024"/>
                </a:lnTo>
                <a:lnTo>
                  <a:pt x="1733710" y="45967"/>
                </a:lnTo>
                <a:lnTo>
                  <a:pt x="1738376" y="43053"/>
                </a:lnTo>
                <a:lnTo>
                  <a:pt x="1740034" y="43053"/>
                </a:lnTo>
                <a:lnTo>
                  <a:pt x="1740027" y="42672"/>
                </a:lnTo>
                <a:close/>
              </a:path>
              <a:path w="1746885" h="101600">
                <a:moveTo>
                  <a:pt x="1662557" y="0"/>
                </a:moveTo>
                <a:lnTo>
                  <a:pt x="1660652" y="635"/>
                </a:lnTo>
                <a:lnTo>
                  <a:pt x="1659763" y="2159"/>
                </a:lnTo>
                <a:lnTo>
                  <a:pt x="1659001" y="3683"/>
                </a:lnTo>
                <a:lnTo>
                  <a:pt x="1659509" y="5587"/>
                </a:lnTo>
                <a:lnTo>
                  <a:pt x="1661033" y="6477"/>
                </a:lnTo>
                <a:lnTo>
                  <a:pt x="1728292" y="43024"/>
                </a:lnTo>
                <a:lnTo>
                  <a:pt x="1740027" y="42672"/>
                </a:lnTo>
                <a:lnTo>
                  <a:pt x="1740999" y="42672"/>
                </a:lnTo>
                <a:lnTo>
                  <a:pt x="1664081" y="889"/>
                </a:lnTo>
                <a:lnTo>
                  <a:pt x="1662557" y="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00601" y="3012313"/>
            <a:ext cx="920750" cy="834390"/>
          </a:xfrm>
          <a:custGeom>
            <a:avLst/>
            <a:gdLst/>
            <a:ahLst/>
            <a:cxnLst/>
            <a:rect l="l" t="t" r="r" b="b"/>
            <a:pathLst>
              <a:path w="920750" h="834389">
                <a:moveTo>
                  <a:pt x="828166" y="808101"/>
                </a:moveTo>
                <a:lnTo>
                  <a:pt x="826515" y="809244"/>
                </a:lnTo>
                <a:lnTo>
                  <a:pt x="826135" y="810894"/>
                </a:lnTo>
                <a:lnTo>
                  <a:pt x="825753" y="812673"/>
                </a:lnTo>
                <a:lnTo>
                  <a:pt x="826897" y="814324"/>
                </a:lnTo>
                <a:lnTo>
                  <a:pt x="828548" y="814705"/>
                </a:lnTo>
                <a:lnTo>
                  <a:pt x="920241" y="834009"/>
                </a:lnTo>
                <a:lnTo>
                  <a:pt x="919677" y="832231"/>
                </a:lnTo>
                <a:lnTo>
                  <a:pt x="913511" y="832231"/>
                </a:lnTo>
                <a:lnTo>
                  <a:pt x="904823" y="824361"/>
                </a:lnTo>
                <a:lnTo>
                  <a:pt x="828166" y="808101"/>
                </a:lnTo>
                <a:close/>
              </a:path>
              <a:path w="920750" h="834389">
                <a:moveTo>
                  <a:pt x="904823" y="824361"/>
                </a:moveTo>
                <a:lnTo>
                  <a:pt x="913511" y="832231"/>
                </a:lnTo>
                <a:lnTo>
                  <a:pt x="914756" y="830834"/>
                </a:lnTo>
                <a:lnTo>
                  <a:pt x="912495" y="830834"/>
                </a:lnTo>
                <a:lnTo>
                  <a:pt x="910858" y="825641"/>
                </a:lnTo>
                <a:lnTo>
                  <a:pt x="904823" y="824361"/>
                </a:lnTo>
                <a:close/>
              </a:path>
              <a:path w="920750" h="834389">
                <a:moveTo>
                  <a:pt x="889635" y="742188"/>
                </a:moveTo>
                <a:lnTo>
                  <a:pt x="886333" y="743204"/>
                </a:lnTo>
                <a:lnTo>
                  <a:pt x="885444" y="744982"/>
                </a:lnTo>
                <a:lnTo>
                  <a:pt x="908959" y="819611"/>
                </a:lnTo>
                <a:lnTo>
                  <a:pt x="917701" y="827532"/>
                </a:lnTo>
                <a:lnTo>
                  <a:pt x="913511" y="832231"/>
                </a:lnTo>
                <a:lnTo>
                  <a:pt x="919677" y="832231"/>
                </a:lnTo>
                <a:lnTo>
                  <a:pt x="891921" y="744728"/>
                </a:lnTo>
                <a:lnTo>
                  <a:pt x="891413" y="743076"/>
                </a:lnTo>
                <a:lnTo>
                  <a:pt x="889635" y="742188"/>
                </a:lnTo>
                <a:close/>
              </a:path>
              <a:path w="920750" h="834389">
                <a:moveTo>
                  <a:pt x="910858" y="825641"/>
                </a:moveTo>
                <a:lnTo>
                  <a:pt x="912495" y="830834"/>
                </a:lnTo>
                <a:lnTo>
                  <a:pt x="916177" y="826769"/>
                </a:lnTo>
                <a:lnTo>
                  <a:pt x="910858" y="825641"/>
                </a:lnTo>
                <a:close/>
              </a:path>
              <a:path w="920750" h="834389">
                <a:moveTo>
                  <a:pt x="908959" y="819611"/>
                </a:moveTo>
                <a:lnTo>
                  <a:pt x="910858" y="825641"/>
                </a:lnTo>
                <a:lnTo>
                  <a:pt x="916177" y="826769"/>
                </a:lnTo>
                <a:lnTo>
                  <a:pt x="912495" y="830834"/>
                </a:lnTo>
                <a:lnTo>
                  <a:pt x="914756" y="830834"/>
                </a:lnTo>
                <a:lnTo>
                  <a:pt x="917701" y="827532"/>
                </a:lnTo>
                <a:lnTo>
                  <a:pt x="908959" y="819611"/>
                </a:lnTo>
                <a:close/>
              </a:path>
              <a:path w="920750" h="834389">
                <a:moveTo>
                  <a:pt x="4190" y="0"/>
                </a:moveTo>
                <a:lnTo>
                  <a:pt x="0" y="4699"/>
                </a:lnTo>
                <a:lnTo>
                  <a:pt x="904823" y="824361"/>
                </a:lnTo>
                <a:lnTo>
                  <a:pt x="910858" y="825641"/>
                </a:lnTo>
                <a:lnTo>
                  <a:pt x="908959" y="819611"/>
                </a:lnTo>
                <a:lnTo>
                  <a:pt x="4190" y="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03190" y="2362326"/>
            <a:ext cx="474980" cy="1283335"/>
          </a:xfrm>
          <a:custGeom>
            <a:avLst/>
            <a:gdLst/>
            <a:ahLst/>
            <a:cxnLst/>
            <a:rect l="l" t="t" r="r" b="b"/>
            <a:pathLst>
              <a:path w="474979" h="1283335">
                <a:moveTo>
                  <a:pt x="388112" y="1216533"/>
                </a:moveTo>
                <a:lnTo>
                  <a:pt x="386080" y="1216787"/>
                </a:lnTo>
                <a:lnTo>
                  <a:pt x="384937" y="1218057"/>
                </a:lnTo>
                <a:lnTo>
                  <a:pt x="383794" y="1219453"/>
                </a:lnTo>
                <a:lnTo>
                  <a:pt x="383921" y="1221486"/>
                </a:lnTo>
                <a:lnTo>
                  <a:pt x="385318" y="1222502"/>
                </a:lnTo>
                <a:lnTo>
                  <a:pt x="456819" y="1283081"/>
                </a:lnTo>
                <a:lnTo>
                  <a:pt x="457737" y="1278255"/>
                </a:lnTo>
                <a:lnTo>
                  <a:pt x="451738" y="1278255"/>
                </a:lnTo>
                <a:lnTo>
                  <a:pt x="447819" y="1267182"/>
                </a:lnTo>
                <a:lnTo>
                  <a:pt x="389382" y="1217676"/>
                </a:lnTo>
                <a:lnTo>
                  <a:pt x="388112" y="1216533"/>
                </a:lnTo>
                <a:close/>
              </a:path>
              <a:path w="474979" h="1283335">
                <a:moveTo>
                  <a:pt x="447819" y="1267182"/>
                </a:moveTo>
                <a:lnTo>
                  <a:pt x="451738" y="1278255"/>
                </a:lnTo>
                <a:lnTo>
                  <a:pt x="456303" y="1276604"/>
                </a:lnTo>
                <a:lnTo>
                  <a:pt x="451612" y="1276604"/>
                </a:lnTo>
                <a:lnTo>
                  <a:pt x="452622" y="1271251"/>
                </a:lnTo>
                <a:lnTo>
                  <a:pt x="447819" y="1267182"/>
                </a:lnTo>
                <a:close/>
              </a:path>
              <a:path w="474979" h="1283335">
                <a:moveTo>
                  <a:pt x="470026" y="1187069"/>
                </a:moveTo>
                <a:lnTo>
                  <a:pt x="468375" y="1188212"/>
                </a:lnTo>
                <a:lnTo>
                  <a:pt x="467995" y="1189863"/>
                </a:lnTo>
                <a:lnTo>
                  <a:pt x="453795" y="1265043"/>
                </a:lnTo>
                <a:lnTo>
                  <a:pt x="457708" y="1276096"/>
                </a:lnTo>
                <a:lnTo>
                  <a:pt x="451738" y="1278255"/>
                </a:lnTo>
                <a:lnTo>
                  <a:pt x="457737" y="1278255"/>
                </a:lnTo>
                <a:lnTo>
                  <a:pt x="474345" y="1191006"/>
                </a:lnTo>
                <a:lnTo>
                  <a:pt x="474599" y="1189355"/>
                </a:lnTo>
                <a:lnTo>
                  <a:pt x="473456" y="1187703"/>
                </a:lnTo>
                <a:lnTo>
                  <a:pt x="471805" y="1187323"/>
                </a:lnTo>
                <a:lnTo>
                  <a:pt x="470026" y="1187069"/>
                </a:lnTo>
                <a:close/>
              </a:path>
              <a:path w="474979" h="1283335">
                <a:moveTo>
                  <a:pt x="452622" y="1271251"/>
                </a:moveTo>
                <a:lnTo>
                  <a:pt x="451612" y="1276604"/>
                </a:lnTo>
                <a:lnTo>
                  <a:pt x="456692" y="1274699"/>
                </a:lnTo>
                <a:lnTo>
                  <a:pt x="452622" y="1271251"/>
                </a:lnTo>
                <a:close/>
              </a:path>
              <a:path w="474979" h="1283335">
                <a:moveTo>
                  <a:pt x="453795" y="1265043"/>
                </a:moveTo>
                <a:lnTo>
                  <a:pt x="452622" y="1271251"/>
                </a:lnTo>
                <a:lnTo>
                  <a:pt x="456692" y="1274699"/>
                </a:lnTo>
                <a:lnTo>
                  <a:pt x="451612" y="1276604"/>
                </a:lnTo>
                <a:lnTo>
                  <a:pt x="456303" y="1276604"/>
                </a:lnTo>
                <a:lnTo>
                  <a:pt x="457708" y="1276096"/>
                </a:lnTo>
                <a:lnTo>
                  <a:pt x="453795" y="1265043"/>
                </a:lnTo>
                <a:close/>
              </a:path>
              <a:path w="474979" h="1283335">
                <a:moveTo>
                  <a:pt x="5969" y="0"/>
                </a:moveTo>
                <a:lnTo>
                  <a:pt x="0" y="2159"/>
                </a:lnTo>
                <a:lnTo>
                  <a:pt x="447819" y="1267182"/>
                </a:lnTo>
                <a:lnTo>
                  <a:pt x="452622" y="1271251"/>
                </a:lnTo>
                <a:lnTo>
                  <a:pt x="453795" y="1265043"/>
                </a:lnTo>
                <a:lnTo>
                  <a:pt x="5969" y="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579526" y="523113"/>
            <a:ext cx="953373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Electron</a:t>
            </a:r>
            <a:r>
              <a:rPr lang="tr-TR" sz="3200" spc="-5" dirty="0" err="1"/>
              <a:t>ik</a:t>
            </a:r>
            <a:r>
              <a:rPr lang="tr-TR" sz="3200" spc="-5" dirty="0"/>
              <a:t> Kontrol Ünitesi</a:t>
            </a:r>
            <a:r>
              <a:rPr sz="3200" dirty="0"/>
              <a:t> – </a:t>
            </a:r>
            <a:r>
              <a:rPr lang="tr-TR" sz="3200" dirty="0"/>
              <a:t>Uzaktan yönetim</a:t>
            </a:r>
            <a:endParaRPr sz="3200" dirty="0"/>
          </a:p>
        </p:txBody>
      </p:sp>
      <p:sp>
        <p:nvSpPr>
          <p:cNvPr id="23" name="object 23"/>
          <p:cNvSpPr/>
          <p:nvPr/>
        </p:nvSpPr>
        <p:spPr>
          <a:xfrm>
            <a:off x="10896600" y="1371599"/>
            <a:ext cx="1295397" cy="54863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35292" y="3274974"/>
            <a:ext cx="3028950" cy="499817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5560" rIns="0" bIns="0" rtlCol="0">
            <a:spAutoFit/>
          </a:bodyPr>
          <a:lstStyle/>
          <a:p>
            <a:pPr marL="91440" marR="149860">
              <a:lnSpc>
                <a:spcPct val="101200"/>
              </a:lnSpc>
              <a:spcBef>
                <a:spcPts val="280"/>
              </a:spcBef>
            </a:pPr>
            <a:r>
              <a:rPr lang="tr-TR" sz="2000" dirty="0">
                <a:solidFill>
                  <a:srgbClr val="FF0000"/>
                </a:solidFill>
                <a:latin typeface="Arial"/>
                <a:cs typeface="Arial"/>
              </a:rPr>
              <a:t>İstatistik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Kısmi ve toplam sayılara göz atar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5292" y="2614485"/>
            <a:ext cx="3716020" cy="347530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9369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9"/>
              </a:spcBef>
            </a:pPr>
            <a:r>
              <a:rPr lang="tr-TR" sz="2000" dirty="0" err="1">
                <a:solidFill>
                  <a:srgbClr val="FF0000"/>
                </a:solidFill>
                <a:latin typeface="Arial"/>
                <a:cs typeface="Arial"/>
              </a:rPr>
              <a:t>Konfigrasyon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pompanın ana ayarları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7992" y="1801774"/>
            <a:ext cx="3969385" cy="499817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5560" rIns="0" bIns="0" rtlCol="0">
            <a:spAutoFit/>
          </a:bodyPr>
          <a:lstStyle/>
          <a:p>
            <a:pPr marL="91440" marR="156845">
              <a:lnSpc>
                <a:spcPct val="101099"/>
              </a:lnSpc>
              <a:spcBef>
                <a:spcPts val="280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Gen</a:t>
            </a:r>
            <a:r>
              <a:rPr lang="tr-TR" sz="2000" dirty="0">
                <a:solidFill>
                  <a:srgbClr val="FF0000"/>
                </a:solidFill>
                <a:latin typeface="Arial"/>
                <a:cs typeface="Arial"/>
              </a:rPr>
              <a:t>el Ayarlar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Maksimum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akış oranı ayarı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,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Dil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,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 ölçüm birimi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, Alarm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 Rölesi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,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duraklatma girişi</a:t>
            </a:r>
            <a:endParaRPr sz="1050" dirty="0">
              <a:latin typeface="Arial"/>
              <a:cs typeface="Arial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5229225" y="3332619"/>
          <a:ext cx="986155" cy="1731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6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1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  <a:solidFill>
                      <a:srgbClr val="FF0000">
                        <a:alpha val="509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8" name="object 28"/>
          <p:cNvSpPr/>
          <p:nvPr/>
        </p:nvSpPr>
        <p:spPr>
          <a:xfrm>
            <a:off x="10113264" y="1244472"/>
            <a:ext cx="1719706" cy="21845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12">
            <a:extLst>
              <a:ext uri="{FF2B5EF4-FFF2-40B4-BE49-F238E27FC236}">
                <a16:creationId xmlns:a16="http://schemas.microsoft.com/office/drawing/2014/main" id="{126D95EF-63D9-4426-A869-EEE55B7B8986}"/>
              </a:ext>
            </a:extLst>
          </p:cNvPr>
          <p:cNvSpPr txBox="1"/>
          <p:nvPr/>
        </p:nvSpPr>
        <p:spPr>
          <a:xfrm>
            <a:off x="604275" y="4669871"/>
            <a:ext cx="2839720" cy="500458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6195" rIns="0" bIns="0" rtlCol="0">
            <a:spAutoFit/>
          </a:bodyPr>
          <a:lstStyle/>
          <a:p>
            <a:pPr marL="91440" marR="148590">
              <a:lnSpc>
                <a:spcPct val="101099"/>
              </a:lnSpc>
              <a:spcBef>
                <a:spcPts val="285"/>
              </a:spcBef>
            </a:pPr>
            <a:r>
              <a:rPr lang="tr-TR" sz="2000" dirty="0">
                <a:solidFill>
                  <a:srgbClr val="FF0000"/>
                </a:solidFill>
                <a:latin typeface="Arial"/>
                <a:cs typeface="Arial"/>
              </a:rPr>
              <a:t>Kalibrasyon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Manuel veya otomatik kalibrasyon ayarı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30" name="object 8">
            <a:extLst>
              <a:ext uri="{FF2B5EF4-FFF2-40B4-BE49-F238E27FC236}">
                <a16:creationId xmlns:a16="http://schemas.microsoft.com/office/drawing/2014/main" id="{A34780C6-77FC-44EF-A64B-8FD69D1D77D4}"/>
              </a:ext>
            </a:extLst>
          </p:cNvPr>
          <p:cNvSpPr txBox="1"/>
          <p:nvPr/>
        </p:nvSpPr>
        <p:spPr>
          <a:xfrm>
            <a:off x="2562606" y="6090354"/>
            <a:ext cx="3475990" cy="503279"/>
          </a:xfrm>
          <a:prstGeom prst="rect">
            <a:avLst/>
          </a:prstGeom>
          <a:solidFill>
            <a:srgbClr val="80C5EF"/>
          </a:solidFill>
        </p:spPr>
        <p:txBody>
          <a:bodyPr vert="horz" wrap="square" lIns="0" tIns="30480" rIns="0" bIns="0" rtlCol="0">
            <a:spAutoFit/>
          </a:bodyPr>
          <a:lstStyle/>
          <a:p>
            <a:pPr marL="91440" marR="151130">
              <a:lnSpc>
                <a:spcPct val="103099"/>
              </a:lnSpc>
              <a:spcBef>
                <a:spcPts val="240"/>
              </a:spcBef>
            </a:pPr>
            <a:r>
              <a:rPr lang="tr-TR" sz="2000" dirty="0">
                <a:solidFill>
                  <a:srgbClr val="FF0000"/>
                </a:solidFill>
                <a:latin typeface="Arial"/>
                <a:cs typeface="Arial"/>
              </a:rPr>
              <a:t>Sistem Revizyonu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1050" dirty="0">
                <a:solidFill>
                  <a:srgbClr val="1F1F1F"/>
                </a:solidFill>
                <a:latin typeface="Arial"/>
                <a:cs typeface="Arial"/>
              </a:rPr>
              <a:t>Firmware revizyon ayarları</a:t>
            </a:r>
            <a:endParaRPr sz="10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02" y="331089"/>
            <a:ext cx="12188997" cy="6526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3391" y="754456"/>
            <a:ext cx="13817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El</a:t>
            </a:r>
            <a:r>
              <a:rPr sz="3200" b="1" spc="-15" dirty="0">
                <a:solidFill>
                  <a:srgbClr val="002E7E"/>
                </a:solidFill>
                <a:latin typeface="Arial"/>
                <a:cs typeface="Arial"/>
              </a:rPr>
              <a:t>e</a:t>
            </a: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ktra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3389" y="2496057"/>
            <a:ext cx="6520180" cy="141000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60"/>
              </a:lnSpc>
              <a:spcBef>
                <a:spcPts val="695"/>
              </a:spcBef>
            </a:pPr>
            <a:r>
              <a:rPr sz="4400" spc="-25" dirty="0">
                <a:solidFill>
                  <a:srgbClr val="005C96"/>
                </a:solidFill>
                <a:latin typeface="Arial"/>
                <a:cs typeface="Arial"/>
              </a:rPr>
              <a:t>H</a:t>
            </a:r>
            <a:r>
              <a:rPr lang="tr-TR" sz="4400" spc="-25" dirty="0" err="1">
                <a:solidFill>
                  <a:srgbClr val="005C96"/>
                </a:solidFill>
                <a:latin typeface="Arial"/>
                <a:cs typeface="Arial"/>
              </a:rPr>
              <a:t>idrolik</a:t>
            </a:r>
            <a:r>
              <a:rPr lang="tr-TR" sz="4400" spc="-25" dirty="0">
                <a:solidFill>
                  <a:srgbClr val="005C96"/>
                </a:solidFill>
                <a:latin typeface="Arial"/>
                <a:cs typeface="Arial"/>
              </a:rPr>
              <a:t> Özellikler </a:t>
            </a:r>
          </a:p>
          <a:p>
            <a:pPr marL="12700" marR="5080">
              <a:lnSpc>
                <a:spcPts val="4760"/>
              </a:lnSpc>
              <a:spcBef>
                <a:spcPts val="695"/>
              </a:spcBef>
            </a:pPr>
            <a:r>
              <a:rPr sz="4400" spc="-20" dirty="0">
                <a:solidFill>
                  <a:srgbClr val="005C96"/>
                </a:solidFill>
                <a:latin typeface="Arial"/>
                <a:cs typeface="Arial"/>
              </a:rPr>
              <a:t>Spring </a:t>
            </a:r>
            <a:r>
              <a:rPr lang="tr-TR" sz="4400" spc="-20" dirty="0">
                <a:solidFill>
                  <a:srgbClr val="005C96"/>
                </a:solidFill>
                <a:latin typeface="Arial"/>
                <a:cs typeface="Arial"/>
              </a:rPr>
              <a:t>Pompa</a:t>
            </a:r>
            <a:r>
              <a:rPr sz="4400" spc="-150" dirty="0">
                <a:solidFill>
                  <a:srgbClr val="005C96"/>
                </a:solidFill>
                <a:latin typeface="Arial"/>
                <a:cs typeface="Arial"/>
              </a:rPr>
              <a:t> </a:t>
            </a:r>
            <a:r>
              <a:rPr lang="tr-TR" sz="4400" spc="-150" dirty="0">
                <a:solidFill>
                  <a:srgbClr val="005C96"/>
                </a:solidFill>
                <a:latin typeface="Arial"/>
                <a:cs typeface="Arial"/>
              </a:rPr>
              <a:t>(</a:t>
            </a:r>
            <a:r>
              <a:rPr sz="4400" spc="-20" dirty="0">
                <a:solidFill>
                  <a:srgbClr val="005C96"/>
                </a:solidFill>
                <a:latin typeface="Arial"/>
                <a:cs typeface="Arial"/>
              </a:rPr>
              <a:t>Elektra</a:t>
            </a:r>
            <a:r>
              <a:rPr lang="tr-TR" sz="4400" spc="-20" dirty="0">
                <a:solidFill>
                  <a:srgbClr val="005C96"/>
                </a:solidFill>
                <a:latin typeface="Arial"/>
                <a:cs typeface="Arial"/>
              </a:rPr>
              <a:t>)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50122" y="1076578"/>
            <a:ext cx="3622167" cy="460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4525" y="6359575"/>
            <a:ext cx="1374394" cy="3106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806430" y="6556349"/>
            <a:ext cx="7454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002E7E"/>
                </a:solidFill>
                <a:latin typeface="Arial"/>
                <a:cs typeface="Arial"/>
              </a:rPr>
              <a:t>© 2017</a:t>
            </a:r>
            <a:r>
              <a:rPr sz="900" spc="-90" dirty="0">
                <a:solidFill>
                  <a:srgbClr val="002E7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002E7E"/>
                </a:solidFill>
                <a:latin typeface="Arial"/>
                <a:cs typeface="Arial"/>
              </a:rPr>
              <a:t>SEKO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47166" y="737743"/>
            <a:ext cx="6979920" cy="85921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130"/>
              </a:lnSpc>
              <a:spcBef>
                <a:spcPts val="500"/>
              </a:spcBef>
            </a:pPr>
            <a:r>
              <a:rPr spc="-5" dirty="0"/>
              <a:t>H</a:t>
            </a:r>
            <a:r>
              <a:rPr lang="tr-TR" spc="-5" dirty="0" err="1"/>
              <a:t>idrolik</a:t>
            </a:r>
            <a:r>
              <a:rPr lang="tr-TR" spc="-5" dirty="0"/>
              <a:t> Özellikler, </a:t>
            </a:r>
            <a:r>
              <a:rPr lang="tr-TR" spc="-5" dirty="0" err="1"/>
              <a:t>Elektra</a:t>
            </a:r>
            <a:r>
              <a:rPr lang="tr-TR" spc="-5" dirty="0"/>
              <a:t> eklenmiş Spring Pompalar</a:t>
            </a:r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779475" y="1771015"/>
            <a:ext cx="5386705" cy="413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007CB4"/>
                </a:solidFill>
                <a:latin typeface="Arial"/>
                <a:cs typeface="Arial"/>
              </a:rPr>
              <a:t>MS1A </a:t>
            </a:r>
            <a:r>
              <a:rPr sz="2400" dirty="0">
                <a:solidFill>
                  <a:srgbClr val="007CB4"/>
                </a:solidFill>
                <a:latin typeface="Arial"/>
                <a:cs typeface="Arial"/>
              </a:rPr>
              <a:t>/ </a:t>
            </a:r>
            <a:r>
              <a:rPr sz="2400" spc="-15" dirty="0">
                <a:solidFill>
                  <a:srgbClr val="007CB4"/>
                </a:solidFill>
                <a:latin typeface="Arial"/>
                <a:cs typeface="Arial"/>
              </a:rPr>
              <a:t>MS1B </a:t>
            </a:r>
            <a:r>
              <a:rPr sz="2400" dirty="0">
                <a:solidFill>
                  <a:srgbClr val="007CB4"/>
                </a:solidFill>
                <a:latin typeface="Arial"/>
                <a:cs typeface="Arial"/>
              </a:rPr>
              <a:t>/ </a:t>
            </a:r>
            <a:r>
              <a:rPr sz="2400" spc="-15" dirty="0">
                <a:solidFill>
                  <a:srgbClr val="007CB4"/>
                </a:solidFill>
                <a:latin typeface="Arial"/>
                <a:cs typeface="Arial"/>
              </a:rPr>
              <a:t>MS1C Di</a:t>
            </a:r>
            <a:r>
              <a:rPr lang="tr-TR" sz="2400" spc="-15" dirty="0" err="1">
                <a:solidFill>
                  <a:srgbClr val="007CB4"/>
                </a:solidFill>
                <a:latin typeface="Arial"/>
                <a:cs typeface="Arial"/>
              </a:rPr>
              <a:t>yafram</a:t>
            </a:r>
            <a:r>
              <a:rPr lang="tr-TR" sz="2400" spc="-15" dirty="0">
                <a:solidFill>
                  <a:srgbClr val="007CB4"/>
                </a:solidFill>
                <a:latin typeface="Arial"/>
                <a:cs typeface="Arial"/>
              </a:rPr>
              <a:t> Pompalar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05"/>
              </a:spcBef>
              <a:buChar char="•"/>
              <a:tabLst>
                <a:tab pos="354965" algn="l"/>
                <a:tab pos="355600" algn="l"/>
              </a:tabLst>
            </a:pP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Max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. kapasite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500</a:t>
            </a:r>
            <a:r>
              <a:rPr sz="2000" spc="-8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l/h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Max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. Basınç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 16</a:t>
            </a:r>
            <a:r>
              <a:rPr sz="2000" spc="-1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bar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 err="1">
                <a:solidFill>
                  <a:srgbClr val="1F1F1F"/>
                </a:solidFill>
                <a:latin typeface="Arial"/>
                <a:cs typeface="Arial"/>
              </a:rPr>
              <a:t>Strok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spc="-1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spc="-50" dirty="0">
                <a:solidFill>
                  <a:srgbClr val="1F1F1F"/>
                </a:solidFill>
                <a:latin typeface="Arial"/>
                <a:cs typeface="Arial"/>
              </a:rPr>
              <a:t>1’’/116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 err="1">
                <a:solidFill>
                  <a:srgbClr val="1F1F1F"/>
                </a:solidFill>
                <a:latin typeface="Arial"/>
                <a:cs typeface="Arial"/>
              </a:rPr>
              <a:t>Strok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 uzunluğu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2 - 4 - 6</a:t>
            </a:r>
            <a:r>
              <a:rPr sz="2000" spc="-9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mm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Di</a:t>
            </a: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yafram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ölçüsü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 6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ile</a:t>
            </a: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165</a:t>
            </a:r>
            <a:r>
              <a:rPr sz="2000" spc="-13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mm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Motor  0.37 </a:t>
            </a:r>
            <a:r>
              <a:rPr sz="2000" spc="-35" dirty="0">
                <a:solidFill>
                  <a:srgbClr val="1F1F1F"/>
                </a:solidFill>
                <a:latin typeface="Arial"/>
                <a:cs typeface="Arial"/>
              </a:rPr>
              <a:t>kW,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3ph, 50-60</a:t>
            </a:r>
            <a:r>
              <a:rPr sz="2000" spc="-13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Hz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Bağlantı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Gf</a:t>
            </a:r>
            <a:r>
              <a:rPr sz="2000" spc="-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1“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IP55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koruma sınıfı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P</a:t>
            </a: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ompa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 kafası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mate</a:t>
            </a: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ryal</a:t>
            </a:r>
            <a:r>
              <a:rPr sz="2000" spc="-1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AISI/PVC/PVDF/PP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Çok renkli arkadan aydınlatmalı grafik ekran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88957" y="1483525"/>
            <a:ext cx="2361056" cy="44781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4525" y="6359575"/>
            <a:ext cx="1374394" cy="3106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806430" y="6556349"/>
            <a:ext cx="7454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002E7E"/>
                </a:solidFill>
                <a:latin typeface="Arial"/>
                <a:cs typeface="Arial"/>
              </a:rPr>
              <a:t>© 2017</a:t>
            </a:r>
            <a:r>
              <a:rPr sz="900" spc="-90" dirty="0">
                <a:solidFill>
                  <a:srgbClr val="002E7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002E7E"/>
                </a:solidFill>
                <a:latin typeface="Arial"/>
                <a:cs typeface="Arial"/>
              </a:rPr>
              <a:t>SEKO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9475" y="1811781"/>
            <a:ext cx="5468925" cy="38286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solidFill>
                  <a:srgbClr val="007CB4"/>
                </a:solidFill>
                <a:latin typeface="Arial"/>
                <a:cs typeface="Arial"/>
              </a:rPr>
              <a:t>PS1 </a:t>
            </a:r>
            <a:r>
              <a:rPr sz="2800" spc="-5" dirty="0">
                <a:solidFill>
                  <a:srgbClr val="007CB4"/>
                </a:solidFill>
                <a:latin typeface="Arial"/>
                <a:cs typeface="Arial"/>
              </a:rPr>
              <a:t>D </a:t>
            </a:r>
            <a:r>
              <a:rPr sz="2800" spc="-10" dirty="0">
                <a:solidFill>
                  <a:srgbClr val="007CB4"/>
                </a:solidFill>
                <a:latin typeface="Arial"/>
                <a:cs typeface="Arial"/>
              </a:rPr>
              <a:t>Piston</a:t>
            </a:r>
            <a:r>
              <a:rPr sz="2800" spc="-95" dirty="0">
                <a:solidFill>
                  <a:srgbClr val="007CB4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007CB4"/>
                </a:solidFill>
                <a:latin typeface="Arial"/>
                <a:cs typeface="Arial"/>
              </a:rPr>
              <a:t>p</a:t>
            </a:r>
            <a:r>
              <a:rPr lang="tr-TR" sz="2800" spc="-15" dirty="0" err="1">
                <a:solidFill>
                  <a:srgbClr val="007CB4"/>
                </a:solidFill>
                <a:latin typeface="Arial"/>
                <a:cs typeface="Arial"/>
              </a:rPr>
              <a:t>ompa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25"/>
              </a:spcBef>
              <a:buChar char="•"/>
              <a:tabLst>
                <a:tab pos="354965" algn="l"/>
                <a:tab pos="355600" algn="l"/>
              </a:tabLst>
            </a:pP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Max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. Kapasite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304</a:t>
            </a:r>
            <a:r>
              <a:rPr sz="2000" spc="-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l/h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Ma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x. Basınç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10</a:t>
            </a:r>
            <a:r>
              <a:rPr sz="2000" spc="-12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bar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 err="1">
                <a:solidFill>
                  <a:srgbClr val="1F1F1F"/>
                </a:solidFill>
                <a:latin typeface="Arial"/>
                <a:cs typeface="Arial"/>
              </a:rPr>
              <a:t>Strok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 1’’/</a:t>
            </a:r>
            <a:r>
              <a:rPr sz="2000" spc="-50" dirty="0">
                <a:solidFill>
                  <a:srgbClr val="1F1F1F"/>
                </a:solidFill>
                <a:latin typeface="Arial"/>
                <a:cs typeface="Arial"/>
              </a:rPr>
              <a:t>11</a:t>
            </a:r>
            <a:r>
              <a:rPr lang="tr-TR" sz="2000" spc="-50" dirty="0">
                <a:solidFill>
                  <a:srgbClr val="1F1F1F"/>
                </a:solidFill>
                <a:latin typeface="Arial"/>
                <a:cs typeface="Arial"/>
              </a:rPr>
              <a:t>6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 err="1">
                <a:solidFill>
                  <a:srgbClr val="1F1F1F"/>
                </a:solidFill>
                <a:latin typeface="Arial"/>
                <a:cs typeface="Arial"/>
              </a:rPr>
              <a:t>Strok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 uzunluğu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15</a:t>
            </a:r>
            <a:r>
              <a:rPr sz="2000" spc="-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mm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Piston 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ölçüsü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6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ile</a:t>
            </a: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64</a:t>
            </a:r>
            <a:r>
              <a:rPr sz="2000" spc="-1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1F1F1F"/>
                </a:solidFill>
                <a:latin typeface="Arial"/>
                <a:cs typeface="Arial"/>
              </a:rPr>
              <a:t>mm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Motor  0.37 </a:t>
            </a:r>
            <a:r>
              <a:rPr sz="2000" spc="-35" dirty="0">
                <a:solidFill>
                  <a:srgbClr val="1F1F1F"/>
                </a:solidFill>
                <a:latin typeface="Arial"/>
                <a:cs typeface="Arial"/>
              </a:rPr>
              <a:t>kW,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3ph, 50-60</a:t>
            </a:r>
            <a:r>
              <a:rPr sz="2000" spc="-1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Hz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Bağlantı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Gf</a:t>
            </a:r>
            <a:r>
              <a:rPr sz="2000" spc="-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3/4“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IP55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koruma sınıfı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Pompa kafası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mat</a:t>
            </a: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eryal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AISI </a:t>
            </a:r>
            <a:r>
              <a:rPr sz="2000" dirty="0">
                <a:solidFill>
                  <a:srgbClr val="1F1F1F"/>
                </a:solidFill>
                <a:latin typeface="Arial"/>
                <a:cs typeface="Arial"/>
              </a:rPr>
              <a:t>/</a:t>
            </a:r>
            <a:r>
              <a:rPr sz="2000" spc="-2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F1F1F"/>
                </a:solidFill>
                <a:latin typeface="Arial"/>
                <a:cs typeface="Arial"/>
              </a:rPr>
              <a:t>PVC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Çok renkli arkadan aydınlatmalı grafik ekran</a:t>
            </a:r>
            <a:endParaRPr lang="tr-TR"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47166" y="745616"/>
            <a:ext cx="6979920" cy="86677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140"/>
              </a:lnSpc>
              <a:spcBef>
                <a:spcPts val="490"/>
              </a:spcBef>
            </a:pPr>
            <a:r>
              <a:rPr lang="tr-TR" spc="-5" dirty="0"/>
              <a:t>Hidrolik Özellikler, </a:t>
            </a:r>
            <a:r>
              <a:rPr lang="tr-TR" spc="-5" dirty="0" err="1"/>
              <a:t>Elektra</a:t>
            </a:r>
            <a:r>
              <a:rPr lang="tr-TR" spc="-5" dirty="0"/>
              <a:t> eklenmiş Spring Pompalar</a:t>
            </a:r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8777985" y="1883346"/>
            <a:ext cx="2729992" cy="41233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4525" y="6359575"/>
            <a:ext cx="1374394" cy="3106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806430" y="6556349"/>
            <a:ext cx="7454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002E7E"/>
                </a:solidFill>
                <a:latin typeface="Arial"/>
                <a:cs typeface="Arial"/>
              </a:rPr>
              <a:t>© 2017</a:t>
            </a:r>
            <a:r>
              <a:rPr sz="900" spc="-90" dirty="0">
                <a:solidFill>
                  <a:srgbClr val="002E7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002E7E"/>
                </a:solidFill>
                <a:latin typeface="Arial"/>
                <a:cs typeface="Arial"/>
              </a:rPr>
              <a:t>SEKO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9475" y="1783206"/>
            <a:ext cx="5545125" cy="38286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solidFill>
                  <a:srgbClr val="007CB4"/>
                </a:solidFill>
                <a:latin typeface="Arial"/>
                <a:cs typeface="Arial"/>
              </a:rPr>
              <a:t>PS2 </a:t>
            </a:r>
            <a:r>
              <a:rPr sz="2800" spc="-5" dirty="0">
                <a:solidFill>
                  <a:srgbClr val="007CB4"/>
                </a:solidFill>
                <a:latin typeface="Arial"/>
                <a:cs typeface="Arial"/>
              </a:rPr>
              <a:t>E </a:t>
            </a:r>
            <a:r>
              <a:rPr sz="2800" spc="-10" dirty="0">
                <a:solidFill>
                  <a:srgbClr val="007CB4"/>
                </a:solidFill>
                <a:latin typeface="Arial"/>
                <a:cs typeface="Arial"/>
              </a:rPr>
              <a:t>Piston</a:t>
            </a:r>
            <a:r>
              <a:rPr sz="2800" spc="-110" dirty="0">
                <a:solidFill>
                  <a:srgbClr val="007CB4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007CB4"/>
                </a:solidFill>
                <a:latin typeface="Arial"/>
                <a:cs typeface="Arial"/>
              </a:rPr>
              <a:t>pump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25"/>
              </a:spcBef>
              <a:buChar char="•"/>
              <a:tabLst>
                <a:tab pos="354965" algn="l"/>
                <a:tab pos="355600" algn="l"/>
              </a:tabLst>
            </a:pP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Max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. Kapasite 1000</a:t>
            </a:r>
            <a:r>
              <a:rPr lang="tr-TR" sz="2000" spc="-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l/h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Max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. Basınç 20</a:t>
            </a:r>
            <a:r>
              <a:rPr lang="tr-TR" sz="2000" spc="-12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bar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Strok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 1’’/</a:t>
            </a:r>
            <a:r>
              <a:rPr lang="tr-TR" sz="2000" spc="-50" dirty="0">
                <a:solidFill>
                  <a:srgbClr val="1F1F1F"/>
                </a:solidFill>
                <a:latin typeface="Arial"/>
                <a:cs typeface="Arial"/>
              </a:rPr>
              <a:t>116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Strok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 uzunluğu 25</a:t>
            </a:r>
            <a:r>
              <a:rPr lang="tr-TR" sz="2000" spc="-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mm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Piston ölçüsü 25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ile 89</a:t>
            </a:r>
            <a:r>
              <a:rPr lang="tr-TR" sz="2000" spc="-1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spc="5" dirty="0">
                <a:solidFill>
                  <a:srgbClr val="1F1F1F"/>
                </a:solidFill>
                <a:latin typeface="Arial"/>
                <a:cs typeface="Arial"/>
              </a:rPr>
              <a:t>mm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Motor  0.75 </a:t>
            </a:r>
            <a:r>
              <a:rPr lang="tr-TR" sz="2000" spc="-35" dirty="0">
                <a:solidFill>
                  <a:srgbClr val="1F1F1F"/>
                </a:solidFill>
                <a:latin typeface="Arial"/>
                <a:cs typeface="Arial"/>
              </a:rPr>
              <a:t>kW, 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3ph, 50-60</a:t>
            </a:r>
            <a:r>
              <a:rPr lang="tr-TR" sz="2000" spc="-1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Hz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Bağlantı </a:t>
            </a:r>
            <a:r>
              <a:rPr lang="tr-TR" sz="2000" dirty="0" err="1">
                <a:solidFill>
                  <a:srgbClr val="1F1F1F"/>
                </a:solidFill>
                <a:latin typeface="Arial"/>
                <a:cs typeface="Arial"/>
              </a:rPr>
              <a:t>Gf</a:t>
            </a:r>
            <a:r>
              <a:rPr lang="tr-TR" sz="2000" spc="-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1“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IP55 koruma sınıfı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Pompa kafası materyal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AISI </a:t>
            </a: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/</a:t>
            </a:r>
            <a:r>
              <a:rPr lang="tr-TR" sz="2000" spc="-2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tr-TR" sz="2000" spc="-5" dirty="0">
                <a:solidFill>
                  <a:srgbClr val="1F1F1F"/>
                </a:solidFill>
                <a:latin typeface="Arial"/>
                <a:cs typeface="Arial"/>
              </a:rPr>
              <a:t>PVC</a:t>
            </a:r>
            <a:endParaRPr lang="tr-TR"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tr-TR" sz="2000" dirty="0">
                <a:solidFill>
                  <a:srgbClr val="1F1F1F"/>
                </a:solidFill>
                <a:latin typeface="Arial"/>
                <a:cs typeface="Arial"/>
              </a:rPr>
              <a:t>Çok renkli arkadan aydınlatmalı grafik ekran</a:t>
            </a:r>
            <a:endParaRPr lang="tr-TR"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47166" y="745616"/>
            <a:ext cx="6979920" cy="86677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140"/>
              </a:lnSpc>
              <a:spcBef>
                <a:spcPts val="490"/>
              </a:spcBef>
            </a:pPr>
            <a:r>
              <a:rPr lang="tr-TR" spc="-5" dirty="0"/>
              <a:t>Hidrolik Özellikler, </a:t>
            </a:r>
            <a:r>
              <a:rPr lang="tr-TR" spc="-5" dirty="0" err="1"/>
              <a:t>Elektra</a:t>
            </a:r>
            <a:r>
              <a:rPr lang="tr-TR" spc="-5" dirty="0"/>
              <a:t> eklenmiş Spring Pompalar</a:t>
            </a:r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9125457" y="1392021"/>
            <a:ext cx="2316099" cy="45833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02" y="331089"/>
            <a:ext cx="12188997" cy="6526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3391" y="754456"/>
            <a:ext cx="13817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El</a:t>
            </a:r>
            <a:r>
              <a:rPr sz="3200" b="1" spc="-15" dirty="0">
                <a:solidFill>
                  <a:srgbClr val="002E7E"/>
                </a:solidFill>
                <a:latin typeface="Arial"/>
                <a:cs typeface="Arial"/>
              </a:rPr>
              <a:t>e</a:t>
            </a: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ktra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41208" y="1147457"/>
            <a:ext cx="3622166" cy="460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23391" y="660272"/>
            <a:ext cx="2692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600" spc="-5" dirty="0" err="1"/>
              <a:t>Elektra</a:t>
            </a:r>
            <a:endParaRPr sz="3600" dirty="0"/>
          </a:p>
        </p:txBody>
      </p:sp>
      <p:sp>
        <p:nvSpPr>
          <p:cNvPr id="6" name="object 6"/>
          <p:cNvSpPr txBox="1"/>
          <p:nvPr/>
        </p:nvSpPr>
        <p:spPr>
          <a:xfrm>
            <a:off x="735583" y="1522831"/>
            <a:ext cx="9862185" cy="3237425"/>
          </a:xfrm>
          <a:prstGeom prst="rect">
            <a:avLst/>
          </a:prstGeom>
        </p:spPr>
        <p:txBody>
          <a:bodyPr vert="horz" wrap="square" lIns="0" tIns="13271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4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Dünya giderek ağ üzerinde dünya çapında birbirine bağlı olmakta.</a:t>
            </a:r>
          </a:p>
          <a:p>
            <a:pPr marL="469900" indent="-457200">
              <a:lnSpc>
                <a:spcPct val="100000"/>
              </a:lnSpc>
              <a:spcBef>
                <a:spcPts val="104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Potansiyel olarak karmaşık kurulumlarda etkin bir işlem yürütmek için gerekli olan Talep Verileri ile</a:t>
            </a:r>
          </a:p>
          <a:p>
            <a:pPr marL="469900" indent="-457200">
              <a:lnSpc>
                <a:spcPct val="100000"/>
              </a:lnSpc>
              <a:spcBef>
                <a:spcPts val="104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Tesis ve tesislerin işletme maliyetleri sürekli olarak maliyet baskısı altındadır</a:t>
            </a:r>
          </a:p>
          <a:p>
            <a:pPr marL="469900" indent="-457200">
              <a:lnSpc>
                <a:spcPct val="100000"/>
              </a:lnSpc>
              <a:spcBef>
                <a:spcPts val="104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Tam olarak doğru olanı bilmenin maliyet kontrolü ve gönül rahatlığı</a:t>
            </a:r>
          </a:p>
          <a:p>
            <a:pPr marL="469900" indent="-457200">
              <a:lnSpc>
                <a:spcPct val="100000"/>
              </a:lnSpc>
              <a:spcBef>
                <a:spcPts val="104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dozaj tutarlı ve garantili </a:t>
            </a:r>
            <a:r>
              <a:rPr lang="tr-TR" sz="2000" spc="-5" dirty="0" err="1">
                <a:solidFill>
                  <a:srgbClr val="005C96"/>
                </a:solidFill>
                <a:latin typeface="Arial"/>
                <a:cs typeface="Arial"/>
              </a:rPr>
              <a:t>tekrarlanabilirlikle</a:t>
            </a: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 teslim edilir</a:t>
            </a:r>
          </a:p>
          <a:p>
            <a:pPr marL="469900" indent="-457200">
              <a:lnSpc>
                <a:spcPct val="100000"/>
              </a:lnSpc>
              <a:spcBef>
                <a:spcPts val="104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Üst düzey bir hassas </a:t>
            </a:r>
            <a:r>
              <a:rPr lang="tr-TR" sz="2000" spc="-5" dirty="0" err="1">
                <a:solidFill>
                  <a:srgbClr val="005C96"/>
                </a:solidFill>
                <a:latin typeface="Arial"/>
                <a:cs typeface="Arial"/>
              </a:rPr>
              <a:t>dozajlama</a:t>
            </a: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 sistemine ihtiyaç duyulan her yerde, ‘</a:t>
            </a:r>
            <a:r>
              <a:rPr lang="tr-TR" sz="2000" spc="-5" dirty="0" err="1">
                <a:solidFill>
                  <a:srgbClr val="005C96"/>
                </a:solidFill>
                <a:latin typeface="Arial"/>
                <a:cs typeface="Arial"/>
              </a:rPr>
              <a:t>Elektra</a:t>
            </a:r>
            <a:r>
              <a:rPr lang="tr-TR" sz="2000" spc="-5" dirty="0">
                <a:solidFill>
                  <a:srgbClr val="005C96"/>
                </a:solidFill>
                <a:latin typeface="Arial"/>
                <a:cs typeface="Arial"/>
              </a:rPr>
              <a:t>’ Su ve Endüstri için en uygun çözümü sunar.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68730" y="1457934"/>
            <a:ext cx="9116060" cy="4308872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Şu anda SEKO Spring pompalarına takılabilen isteğe bağlı dijital denetleyici</a:t>
            </a: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Yaylı motor serisinin özellikleri ve faydaları üzerine kuruludur</a:t>
            </a: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dozaj pompaları</a:t>
            </a: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Satın </a:t>
            </a: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alınabilirlikleri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, düşük toplam işletme maliyeti ve kullanım kolaylığı ile tanınır</a:t>
            </a: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bakım</a:t>
            </a: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Elektra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hassas dijital </a:t>
            </a: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dozajlama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ve uzaktan veri yönetimi getiriyor</a:t>
            </a: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Geleneksel ekranın yanı sıra herhangi bir akıllı cihazdan veya bilgisayardan programlama kolaylığı sayesinde </a:t>
            </a: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operasyonel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maliyet avantajlarını daha da artırır</a:t>
            </a: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Elektra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, yedek motorların satın alındığı Spring pompalarına uyarlanabilir ve mevcut ekipmanlara anında ve önemli ölçüde yükseltilebilir - </a:t>
            </a: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SEKO'ya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özgü.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23391" y="557276"/>
            <a:ext cx="13804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Ele</a:t>
            </a:r>
            <a:r>
              <a:rPr sz="3200" spc="-20" dirty="0"/>
              <a:t>k</a:t>
            </a:r>
            <a:r>
              <a:rPr sz="3200" dirty="0"/>
              <a:t>tra</a:t>
            </a:r>
            <a:endParaRPr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02" y="331089"/>
            <a:ext cx="12188997" cy="6526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3391" y="754456"/>
            <a:ext cx="13817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El</a:t>
            </a:r>
            <a:r>
              <a:rPr sz="3200" b="1" spc="-15" dirty="0">
                <a:solidFill>
                  <a:srgbClr val="002E7E"/>
                </a:solidFill>
                <a:latin typeface="Arial"/>
                <a:cs typeface="Arial"/>
              </a:rPr>
              <a:t>e</a:t>
            </a: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ktra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2200" y="2969767"/>
            <a:ext cx="505841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4800" spc="-20" dirty="0">
                <a:solidFill>
                  <a:srgbClr val="005C96"/>
                </a:solidFill>
                <a:latin typeface="Arial"/>
                <a:cs typeface="Arial"/>
              </a:rPr>
              <a:t>Anahtar Özellikler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41208" y="1147457"/>
            <a:ext cx="3622166" cy="460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3390" y="592073"/>
            <a:ext cx="400100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600" spc="-5" dirty="0"/>
              <a:t>Anahtar özellikler</a:t>
            </a:r>
            <a:endParaRPr sz="36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1871" y="1368044"/>
            <a:ext cx="11208257" cy="38093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/>
              <a:t>Talep Üzerine Veriler - </a:t>
            </a:r>
            <a:r>
              <a:rPr lang="tr-TR" dirty="0" err="1"/>
              <a:t>Elektra'ya</a:t>
            </a:r>
            <a:r>
              <a:rPr lang="tr-TR" dirty="0"/>
              <a:t> özgü yerleşik sıcak noktadan uzaktan veri yönetimi ve programlama</a:t>
            </a:r>
          </a:p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/>
              <a:t>Uzaktan kumanda için </a:t>
            </a:r>
            <a:r>
              <a:rPr lang="tr-TR" dirty="0" err="1"/>
              <a:t>ModBus</a:t>
            </a:r>
            <a:r>
              <a:rPr lang="tr-TR" dirty="0"/>
              <a:t> iletişim protokolü</a:t>
            </a:r>
          </a:p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 err="1"/>
              <a:t>SEKO’nun</a:t>
            </a:r>
            <a:r>
              <a:rPr lang="tr-TR" dirty="0"/>
              <a:t>, 20 bara kadar 1000 l / saate kadar yüksek debiler dahil, geniş debi aralıklarını kapsayan Spring serisinin güvenilirliği</a:t>
            </a:r>
          </a:p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/>
              <a:t>Hassas </a:t>
            </a:r>
            <a:r>
              <a:rPr lang="tr-TR" dirty="0" err="1"/>
              <a:t>dozlama</a:t>
            </a:r>
            <a:r>
              <a:rPr lang="tr-TR" dirty="0"/>
              <a:t> için dijital dozaj</a:t>
            </a:r>
          </a:p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/>
              <a:t>Çoklu çalışma </a:t>
            </a:r>
            <a:r>
              <a:rPr lang="tr-TR" dirty="0" err="1"/>
              <a:t>modları</a:t>
            </a:r>
            <a:r>
              <a:rPr lang="tr-TR" dirty="0"/>
              <a:t> - zamanlı, seri, manuel, analog veya dijital oransal dozaj</a:t>
            </a:r>
          </a:p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/>
              <a:t>Düşük bakım maliyetleri ile birleştirilmiş olağanüstü programlama kolaylığı, optimum işletme maliyeti sağlar</a:t>
            </a:r>
          </a:p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/>
              <a:t>Çok çeşitli uygulamalar - daha yüksek </a:t>
            </a:r>
            <a:r>
              <a:rPr lang="tr-TR" dirty="0" err="1"/>
              <a:t>viskoziteli</a:t>
            </a:r>
            <a:r>
              <a:rPr lang="tr-TR" dirty="0"/>
              <a:t> ürün uygulamaları için de uygun</a:t>
            </a:r>
          </a:p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/>
              <a:t>Enerji tasarruflu 3 fazlı motorlar, geniş malzeme yelpazesi mevcuttur</a:t>
            </a:r>
          </a:p>
          <a:p>
            <a:pPr marL="713105" marR="67945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713105" algn="l"/>
                <a:tab pos="713740" algn="l"/>
              </a:tabLst>
            </a:pPr>
            <a:r>
              <a:rPr lang="tr-TR" dirty="0"/>
              <a:t>Akıllı Grafik ekran - çok renkli arka ışıklar çalışma durumunu doğrulamaya yardımcı olur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02" y="331089"/>
            <a:ext cx="12188997" cy="6526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3391" y="754456"/>
            <a:ext cx="13817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El</a:t>
            </a:r>
            <a:r>
              <a:rPr sz="3200" b="1" spc="-15" dirty="0">
                <a:solidFill>
                  <a:srgbClr val="002E7E"/>
                </a:solidFill>
                <a:latin typeface="Arial"/>
                <a:cs typeface="Arial"/>
              </a:rPr>
              <a:t>e</a:t>
            </a:r>
            <a:r>
              <a:rPr sz="3200" b="1" dirty="0">
                <a:solidFill>
                  <a:srgbClr val="002E7E"/>
                </a:solidFill>
                <a:latin typeface="Arial"/>
                <a:cs typeface="Arial"/>
              </a:rPr>
              <a:t>ktra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8214" y="2969767"/>
            <a:ext cx="32213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4800" spc="-20" dirty="0">
                <a:solidFill>
                  <a:srgbClr val="005C96"/>
                </a:solidFill>
                <a:latin typeface="Arial"/>
                <a:cs typeface="Arial"/>
              </a:rPr>
              <a:t>Avantajları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41208" y="1147457"/>
            <a:ext cx="3622166" cy="46012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27354" y="620979"/>
            <a:ext cx="13817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El</a:t>
            </a:r>
            <a:r>
              <a:rPr sz="3200" spc="-15" dirty="0"/>
              <a:t>e</a:t>
            </a:r>
            <a:r>
              <a:rPr sz="3200" dirty="0"/>
              <a:t>ktra</a:t>
            </a:r>
            <a:endParaRPr sz="3200"/>
          </a:p>
        </p:txBody>
      </p:sp>
      <p:sp>
        <p:nvSpPr>
          <p:cNvPr id="6" name="object 6"/>
          <p:cNvSpPr/>
          <p:nvPr/>
        </p:nvSpPr>
        <p:spPr>
          <a:xfrm>
            <a:off x="2051685" y="4982006"/>
            <a:ext cx="1634363" cy="16809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77282" y="4982057"/>
            <a:ext cx="827290" cy="16614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78369" y="4981981"/>
            <a:ext cx="1561846" cy="16108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08597" y="5596610"/>
            <a:ext cx="234315" cy="453390"/>
          </a:xfrm>
          <a:custGeom>
            <a:avLst/>
            <a:gdLst/>
            <a:ahLst/>
            <a:cxnLst/>
            <a:rect l="l" t="t" r="r" b="b"/>
            <a:pathLst>
              <a:path w="234315" h="453389">
                <a:moveTo>
                  <a:pt x="73278" y="335737"/>
                </a:moveTo>
                <a:lnTo>
                  <a:pt x="0" y="415099"/>
                </a:lnTo>
                <a:lnTo>
                  <a:pt x="73278" y="452882"/>
                </a:lnTo>
                <a:lnTo>
                  <a:pt x="73278" y="423595"/>
                </a:lnTo>
                <a:lnTo>
                  <a:pt x="102757" y="402419"/>
                </a:lnTo>
                <a:lnTo>
                  <a:pt x="129853" y="374935"/>
                </a:lnTo>
                <a:lnTo>
                  <a:pt x="137167" y="365023"/>
                </a:lnTo>
                <a:lnTo>
                  <a:pt x="73278" y="365023"/>
                </a:lnTo>
                <a:lnTo>
                  <a:pt x="73278" y="335737"/>
                </a:lnTo>
                <a:close/>
              </a:path>
              <a:path w="234315" h="453389">
                <a:moveTo>
                  <a:pt x="233806" y="0"/>
                </a:moveTo>
                <a:lnTo>
                  <a:pt x="228680" y="61794"/>
                </a:lnTo>
                <a:lnTo>
                  <a:pt x="218582" y="120555"/>
                </a:lnTo>
                <a:lnTo>
                  <a:pt x="203865" y="175490"/>
                </a:lnTo>
                <a:lnTo>
                  <a:pt x="184880" y="225807"/>
                </a:lnTo>
                <a:lnTo>
                  <a:pt x="161977" y="270712"/>
                </a:lnTo>
                <a:lnTo>
                  <a:pt x="135508" y="309411"/>
                </a:lnTo>
                <a:lnTo>
                  <a:pt x="105825" y="341113"/>
                </a:lnTo>
                <a:lnTo>
                  <a:pt x="73278" y="365023"/>
                </a:lnTo>
                <a:lnTo>
                  <a:pt x="137167" y="365023"/>
                </a:lnTo>
                <a:lnTo>
                  <a:pt x="175998" y="303447"/>
                </a:lnTo>
                <a:lnTo>
                  <a:pt x="194595" y="260642"/>
                </a:lnTo>
                <a:lnTo>
                  <a:pt x="209908" y="213929"/>
                </a:lnTo>
                <a:lnTo>
                  <a:pt x="221711" y="163908"/>
                </a:lnTo>
                <a:lnTo>
                  <a:pt x="229779" y="111180"/>
                </a:lnTo>
                <a:lnTo>
                  <a:pt x="233886" y="56344"/>
                </a:lnTo>
                <a:lnTo>
                  <a:pt x="233806" y="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08597" y="5152263"/>
            <a:ext cx="234315" cy="473709"/>
          </a:xfrm>
          <a:custGeom>
            <a:avLst/>
            <a:gdLst/>
            <a:ahLst/>
            <a:cxnLst/>
            <a:rect l="l" t="t" r="r" b="b"/>
            <a:pathLst>
              <a:path w="234315" h="473710">
                <a:moveTo>
                  <a:pt x="0" y="0"/>
                </a:moveTo>
                <a:lnTo>
                  <a:pt x="0" y="58547"/>
                </a:lnTo>
                <a:lnTo>
                  <a:pt x="34626" y="63046"/>
                </a:lnTo>
                <a:lnTo>
                  <a:pt x="67674" y="76118"/>
                </a:lnTo>
                <a:lnTo>
                  <a:pt x="127588" y="125410"/>
                </a:lnTo>
                <a:lnTo>
                  <a:pt x="153729" y="160347"/>
                </a:lnTo>
                <a:lnTo>
                  <a:pt x="176842" y="201290"/>
                </a:lnTo>
                <a:lnTo>
                  <a:pt x="196566" y="247597"/>
                </a:lnTo>
                <a:lnTo>
                  <a:pt x="212537" y="298626"/>
                </a:lnTo>
                <a:lnTo>
                  <a:pt x="224394" y="353736"/>
                </a:lnTo>
                <a:lnTo>
                  <a:pt x="231774" y="412286"/>
                </a:lnTo>
                <a:lnTo>
                  <a:pt x="234315" y="473633"/>
                </a:lnTo>
                <a:lnTo>
                  <a:pt x="234201" y="412286"/>
                </a:lnTo>
                <a:lnTo>
                  <a:pt x="231774" y="353701"/>
                </a:lnTo>
                <a:lnTo>
                  <a:pt x="224394" y="295161"/>
                </a:lnTo>
                <a:lnTo>
                  <a:pt x="212537" y="240059"/>
                </a:lnTo>
                <a:lnTo>
                  <a:pt x="196566" y="189037"/>
                </a:lnTo>
                <a:lnTo>
                  <a:pt x="176842" y="142735"/>
                </a:lnTo>
                <a:lnTo>
                  <a:pt x="153729" y="101795"/>
                </a:lnTo>
                <a:lnTo>
                  <a:pt x="127588" y="66860"/>
                </a:lnTo>
                <a:lnTo>
                  <a:pt x="98783" y="38571"/>
                </a:lnTo>
                <a:lnTo>
                  <a:pt x="34626" y="4499"/>
                </a:lnTo>
                <a:lnTo>
                  <a:pt x="0" y="0"/>
                </a:lnTo>
                <a:close/>
              </a:path>
            </a:pathLst>
          </a:custGeom>
          <a:solidFill>
            <a:srgbClr val="005E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08597" y="5152263"/>
            <a:ext cx="234315" cy="897255"/>
          </a:xfrm>
          <a:custGeom>
            <a:avLst/>
            <a:gdLst/>
            <a:ahLst/>
            <a:cxnLst/>
            <a:rect l="l" t="t" r="r" b="b"/>
            <a:pathLst>
              <a:path w="234315" h="897254">
                <a:moveTo>
                  <a:pt x="234315" y="473633"/>
                </a:moveTo>
                <a:lnTo>
                  <a:pt x="231774" y="412286"/>
                </a:lnTo>
                <a:lnTo>
                  <a:pt x="224394" y="353736"/>
                </a:lnTo>
                <a:lnTo>
                  <a:pt x="212537" y="298626"/>
                </a:lnTo>
                <a:lnTo>
                  <a:pt x="196566" y="247597"/>
                </a:lnTo>
                <a:lnTo>
                  <a:pt x="176842" y="201290"/>
                </a:lnTo>
                <a:lnTo>
                  <a:pt x="153729" y="160347"/>
                </a:lnTo>
                <a:lnTo>
                  <a:pt x="127588" y="125410"/>
                </a:lnTo>
                <a:lnTo>
                  <a:pt x="98783" y="97119"/>
                </a:lnTo>
                <a:lnTo>
                  <a:pt x="34626" y="63046"/>
                </a:lnTo>
                <a:lnTo>
                  <a:pt x="0" y="58547"/>
                </a:lnTo>
                <a:lnTo>
                  <a:pt x="0" y="0"/>
                </a:lnTo>
                <a:lnTo>
                  <a:pt x="67674" y="17570"/>
                </a:lnTo>
                <a:lnTo>
                  <a:pt x="127588" y="66860"/>
                </a:lnTo>
                <a:lnTo>
                  <a:pt x="153729" y="101795"/>
                </a:lnTo>
                <a:lnTo>
                  <a:pt x="176842" y="142735"/>
                </a:lnTo>
                <a:lnTo>
                  <a:pt x="196566" y="189037"/>
                </a:lnTo>
                <a:lnTo>
                  <a:pt x="212537" y="240059"/>
                </a:lnTo>
                <a:lnTo>
                  <a:pt x="224394" y="295161"/>
                </a:lnTo>
                <a:lnTo>
                  <a:pt x="231774" y="353701"/>
                </a:lnTo>
                <a:lnTo>
                  <a:pt x="234315" y="415036"/>
                </a:lnTo>
                <a:lnTo>
                  <a:pt x="234315" y="473633"/>
                </a:lnTo>
                <a:lnTo>
                  <a:pt x="231957" y="532527"/>
                </a:lnTo>
                <a:lnTo>
                  <a:pt x="225069" y="589240"/>
                </a:lnTo>
                <a:lnTo>
                  <a:pt x="213929" y="643090"/>
                </a:lnTo>
                <a:lnTo>
                  <a:pt x="198812" y="693396"/>
                </a:lnTo>
                <a:lnTo>
                  <a:pt x="179995" y="739479"/>
                </a:lnTo>
                <a:lnTo>
                  <a:pt x="157757" y="780655"/>
                </a:lnTo>
                <a:lnTo>
                  <a:pt x="132373" y="816246"/>
                </a:lnTo>
                <a:lnTo>
                  <a:pt x="104122" y="845568"/>
                </a:lnTo>
                <a:lnTo>
                  <a:pt x="73278" y="867943"/>
                </a:lnTo>
                <a:lnTo>
                  <a:pt x="73278" y="897229"/>
                </a:lnTo>
                <a:lnTo>
                  <a:pt x="0" y="859447"/>
                </a:lnTo>
                <a:lnTo>
                  <a:pt x="73278" y="780084"/>
                </a:lnTo>
                <a:lnTo>
                  <a:pt x="73278" y="809371"/>
                </a:lnTo>
                <a:lnTo>
                  <a:pt x="105825" y="785460"/>
                </a:lnTo>
                <a:lnTo>
                  <a:pt x="135508" y="753759"/>
                </a:lnTo>
                <a:lnTo>
                  <a:pt x="161977" y="715059"/>
                </a:lnTo>
                <a:lnTo>
                  <a:pt x="184880" y="670155"/>
                </a:lnTo>
                <a:lnTo>
                  <a:pt x="203865" y="619838"/>
                </a:lnTo>
                <a:lnTo>
                  <a:pt x="218582" y="564902"/>
                </a:lnTo>
                <a:lnTo>
                  <a:pt x="228680" y="506141"/>
                </a:lnTo>
                <a:lnTo>
                  <a:pt x="233806" y="444347"/>
                </a:lnTo>
              </a:path>
            </a:pathLst>
          </a:custGeom>
          <a:ln w="12700">
            <a:solidFill>
              <a:srgbClr val="0053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258305" y="6198209"/>
            <a:ext cx="52044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>
                <a:solidFill>
                  <a:srgbClr val="005C96"/>
                </a:solidFill>
                <a:cs typeface="Arial"/>
              </a:rPr>
              <a:t>üst</a:t>
            </a:r>
            <a:endParaRPr dirty="0"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915781" y="6147955"/>
            <a:ext cx="460375" cy="288290"/>
          </a:xfrm>
          <a:custGeom>
            <a:avLst/>
            <a:gdLst/>
            <a:ahLst/>
            <a:cxnLst/>
            <a:rect l="l" t="t" r="r" b="b"/>
            <a:pathLst>
              <a:path w="460375" h="288289">
                <a:moveTo>
                  <a:pt x="108076" y="72072"/>
                </a:moveTo>
                <a:lnTo>
                  <a:pt x="35941" y="72072"/>
                </a:lnTo>
                <a:lnTo>
                  <a:pt x="52490" y="108182"/>
                </a:lnTo>
                <a:lnTo>
                  <a:pt x="74985" y="141764"/>
                </a:lnTo>
                <a:lnTo>
                  <a:pt x="102913" y="172557"/>
                </a:lnTo>
                <a:lnTo>
                  <a:pt x="135758" y="200300"/>
                </a:lnTo>
                <a:lnTo>
                  <a:pt x="173005" y="224731"/>
                </a:lnTo>
                <a:lnTo>
                  <a:pt x="214140" y="245588"/>
                </a:lnTo>
                <a:lnTo>
                  <a:pt x="258649" y="262611"/>
                </a:lnTo>
                <a:lnTo>
                  <a:pt x="306016" y="275537"/>
                </a:lnTo>
                <a:lnTo>
                  <a:pt x="355726" y="284105"/>
                </a:lnTo>
                <a:lnTo>
                  <a:pt x="407266" y="288054"/>
                </a:lnTo>
                <a:lnTo>
                  <a:pt x="460121" y="287121"/>
                </a:lnTo>
                <a:lnTo>
                  <a:pt x="404987" y="280744"/>
                </a:lnTo>
                <a:lnTo>
                  <a:pt x="352497" y="269158"/>
                </a:lnTo>
                <a:lnTo>
                  <a:pt x="303233" y="252718"/>
                </a:lnTo>
                <a:lnTo>
                  <a:pt x="257780" y="231780"/>
                </a:lnTo>
                <a:lnTo>
                  <a:pt x="216720" y="206699"/>
                </a:lnTo>
                <a:lnTo>
                  <a:pt x="180636" y="177832"/>
                </a:lnTo>
                <a:lnTo>
                  <a:pt x="150112" y="145535"/>
                </a:lnTo>
                <a:lnTo>
                  <a:pt x="125731" y="110163"/>
                </a:lnTo>
                <a:lnTo>
                  <a:pt x="108076" y="72072"/>
                </a:lnTo>
                <a:close/>
              </a:path>
              <a:path w="460375" h="288289">
                <a:moveTo>
                  <a:pt x="59309" y="0"/>
                </a:moveTo>
                <a:lnTo>
                  <a:pt x="0" y="72072"/>
                </a:lnTo>
                <a:lnTo>
                  <a:pt x="144145" y="72072"/>
                </a:lnTo>
                <a:lnTo>
                  <a:pt x="59309" y="0"/>
                </a:lnTo>
                <a:close/>
              </a:path>
            </a:pathLst>
          </a:custGeom>
          <a:solidFill>
            <a:srgbClr val="007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339833" y="6147955"/>
            <a:ext cx="473075" cy="288290"/>
          </a:xfrm>
          <a:custGeom>
            <a:avLst/>
            <a:gdLst/>
            <a:ahLst/>
            <a:cxnLst/>
            <a:rect l="l" t="t" r="r" b="b"/>
            <a:pathLst>
              <a:path w="473075" h="288289">
                <a:moveTo>
                  <a:pt x="472948" y="0"/>
                </a:moveTo>
                <a:lnTo>
                  <a:pt x="400812" y="0"/>
                </a:lnTo>
                <a:lnTo>
                  <a:pt x="397153" y="39119"/>
                </a:lnTo>
                <a:lnTo>
                  <a:pt x="386494" y="76639"/>
                </a:lnTo>
                <a:lnTo>
                  <a:pt x="369314" y="112216"/>
                </a:lnTo>
                <a:lnTo>
                  <a:pt x="346089" y="145506"/>
                </a:lnTo>
                <a:lnTo>
                  <a:pt x="317297" y="176166"/>
                </a:lnTo>
                <a:lnTo>
                  <a:pt x="283416" y="203852"/>
                </a:lnTo>
                <a:lnTo>
                  <a:pt x="244923" y="228221"/>
                </a:lnTo>
                <a:lnTo>
                  <a:pt x="202296" y="248930"/>
                </a:lnTo>
                <a:lnTo>
                  <a:pt x="156013" y="265634"/>
                </a:lnTo>
                <a:lnTo>
                  <a:pt x="106551" y="277992"/>
                </a:lnTo>
                <a:lnTo>
                  <a:pt x="54387" y="285658"/>
                </a:lnTo>
                <a:lnTo>
                  <a:pt x="0" y="288289"/>
                </a:lnTo>
                <a:lnTo>
                  <a:pt x="72136" y="288289"/>
                </a:lnTo>
                <a:lnTo>
                  <a:pt x="126523" y="285658"/>
                </a:lnTo>
                <a:lnTo>
                  <a:pt x="178687" y="277992"/>
                </a:lnTo>
                <a:lnTo>
                  <a:pt x="228149" y="265634"/>
                </a:lnTo>
                <a:lnTo>
                  <a:pt x="274432" y="248930"/>
                </a:lnTo>
                <a:lnTo>
                  <a:pt x="317059" y="228221"/>
                </a:lnTo>
                <a:lnTo>
                  <a:pt x="355552" y="203852"/>
                </a:lnTo>
                <a:lnTo>
                  <a:pt x="389433" y="176166"/>
                </a:lnTo>
                <a:lnTo>
                  <a:pt x="418225" y="145506"/>
                </a:lnTo>
                <a:lnTo>
                  <a:pt x="441450" y="112216"/>
                </a:lnTo>
                <a:lnTo>
                  <a:pt x="458630" y="76639"/>
                </a:lnTo>
                <a:lnTo>
                  <a:pt x="469289" y="39119"/>
                </a:lnTo>
                <a:lnTo>
                  <a:pt x="472948" y="0"/>
                </a:lnTo>
                <a:close/>
              </a:path>
            </a:pathLst>
          </a:custGeom>
          <a:solidFill>
            <a:srgbClr val="005E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15781" y="6147955"/>
            <a:ext cx="897255" cy="288290"/>
          </a:xfrm>
          <a:custGeom>
            <a:avLst/>
            <a:gdLst/>
            <a:ahLst/>
            <a:cxnLst/>
            <a:rect l="l" t="t" r="r" b="b"/>
            <a:pathLst>
              <a:path w="897254" h="288289">
                <a:moveTo>
                  <a:pt x="460121" y="287121"/>
                </a:moveTo>
                <a:lnTo>
                  <a:pt x="404987" y="280744"/>
                </a:lnTo>
                <a:lnTo>
                  <a:pt x="352497" y="269158"/>
                </a:lnTo>
                <a:lnTo>
                  <a:pt x="303233" y="252718"/>
                </a:lnTo>
                <a:lnTo>
                  <a:pt x="257780" y="231780"/>
                </a:lnTo>
                <a:lnTo>
                  <a:pt x="216720" y="206699"/>
                </a:lnTo>
                <a:lnTo>
                  <a:pt x="180636" y="177832"/>
                </a:lnTo>
                <a:lnTo>
                  <a:pt x="150112" y="145535"/>
                </a:lnTo>
                <a:lnTo>
                  <a:pt x="125731" y="110163"/>
                </a:lnTo>
                <a:lnTo>
                  <a:pt x="108076" y="72072"/>
                </a:lnTo>
                <a:lnTo>
                  <a:pt x="144145" y="72072"/>
                </a:lnTo>
                <a:lnTo>
                  <a:pt x="59309" y="0"/>
                </a:lnTo>
                <a:lnTo>
                  <a:pt x="0" y="72072"/>
                </a:lnTo>
                <a:lnTo>
                  <a:pt x="35941" y="72072"/>
                </a:lnTo>
                <a:lnTo>
                  <a:pt x="52983" y="109055"/>
                </a:lnTo>
                <a:lnTo>
                  <a:pt x="76316" y="143434"/>
                </a:lnTo>
                <a:lnTo>
                  <a:pt x="105395" y="174905"/>
                </a:lnTo>
                <a:lnTo>
                  <a:pt x="139674" y="203165"/>
                </a:lnTo>
                <a:lnTo>
                  <a:pt x="178609" y="227911"/>
                </a:lnTo>
                <a:lnTo>
                  <a:pt x="221655" y="248837"/>
                </a:lnTo>
                <a:lnTo>
                  <a:pt x="268267" y="265642"/>
                </a:lnTo>
                <a:lnTo>
                  <a:pt x="317901" y="278022"/>
                </a:lnTo>
                <a:lnTo>
                  <a:pt x="370011" y="285672"/>
                </a:lnTo>
                <a:lnTo>
                  <a:pt x="424052" y="288289"/>
                </a:lnTo>
                <a:lnTo>
                  <a:pt x="496189" y="288289"/>
                </a:lnTo>
                <a:lnTo>
                  <a:pt x="550576" y="285658"/>
                </a:lnTo>
                <a:lnTo>
                  <a:pt x="602740" y="277992"/>
                </a:lnTo>
                <a:lnTo>
                  <a:pt x="652202" y="265634"/>
                </a:lnTo>
                <a:lnTo>
                  <a:pt x="698485" y="248930"/>
                </a:lnTo>
                <a:lnTo>
                  <a:pt x="741112" y="228221"/>
                </a:lnTo>
                <a:lnTo>
                  <a:pt x="779605" y="203852"/>
                </a:lnTo>
                <a:lnTo>
                  <a:pt x="813486" y="176166"/>
                </a:lnTo>
                <a:lnTo>
                  <a:pt x="842278" y="145506"/>
                </a:lnTo>
                <a:lnTo>
                  <a:pt x="865503" y="112216"/>
                </a:lnTo>
                <a:lnTo>
                  <a:pt x="882683" y="76639"/>
                </a:lnTo>
                <a:lnTo>
                  <a:pt x="893342" y="39119"/>
                </a:lnTo>
                <a:lnTo>
                  <a:pt x="897001" y="0"/>
                </a:lnTo>
                <a:lnTo>
                  <a:pt x="824865" y="0"/>
                </a:lnTo>
                <a:lnTo>
                  <a:pt x="821206" y="39119"/>
                </a:lnTo>
                <a:lnTo>
                  <a:pt x="810547" y="76639"/>
                </a:lnTo>
                <a:lnTo>
                  <a:pt x="793367" y="112216"/>
                </a:lnTo>
                <a:lnTo>
                  <a:pt x="770142" y="145506"/>
                </a:lnTo>
                <a:lnTo>
                  <a:pt x="741350" y="176166"/>
                </a:lnTo>
                <a:lnTo>
                  <a:pt x="707469" y="203852"/>
                </a:lnTo>
                <a:lnTo>
                  <a:pt x="668976" y="228221"/>
                </a:lnTo>
                <a:lnTo>
                  <a:pt x="626349" y="248930"/>
                </a:lnTo>
                <a:lnTo>
                  <a:pt x="580066" y="265634"/>
                </a:lnTo>
                <a:lnTo>
                  <a:pt x="530604" y="277992"/>
                </a:lnTo>
                <a:lnTo>
                  <a:pt x="478440" y="285658"/>
                </a:lnTo>
                <a:lnTo>
                  <a:pt x="424052" y="288289"/>
                </a:lnTo>
              </a:path>
            </a:pathLst>
          </a:custGeom>
          <a:ln w="12700">
            <a:solidFill>
              <a:srgbClr val="0053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90143" y="1195172"/>
            <a:ext cx="10078720" cy="361637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Elektra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çok fonksiyonlu kumanda panosu ile donatılmış pompalar: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Tamamen yeni kimyasal emiş  </a:t>
            </a: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dozajlama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ve kontrol yönetmeliği seviyesi olağanüstü hassasiyet 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Mutlak dozaj doğruluğu sunan </a:t>
            </a: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strok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kontrol kadranı sayesinde istenen </a:t>
            </a: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strok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uzunluğunun mekanik olarak düzenlenmesi de mümkündür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Minimum servis gereksinimi ve özellikle uzun bir süre ile zaman içinde sabit performans kullanım ömrü, mevcut modellerin çok yönlülüğü ile birlikte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Elektra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donanımlı pompalar çok çeşitli uygulamalar için uygundur: içme suyu tesislerinden su arıtımına, endüstriyel faaliyetlerden arınma, gıda ve kimya endüstrisi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Kontrolör ve motor maksimum esneklik için 3 farklı pozisyonda sabitlenebilir.</a:t>
            </a:r>
            <a:r>
              <a:rPr sz="1400" dirty="0">
                <a:solidFill>
                  <a:srgbClr val="005C96"/>
                </a:solidFill>
                <a:latin typeface="Arial"/>
                <a:cs typeface="Arial"/>
              </a:rPr>
              <a:t>	</a:t>
            </a:r>
            <a:endParaRPr lang="tr-TR" sz="1400" spc="-5" dirty="0">
              <a:solidFill>
                <a:srgbClr val="005C96"/>
              </a:solidFill>
              <a:latin typeface="Arial"/>
              <a:cs typeface="Arial"/>
            </a:endParaRP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75350AA1-CEFC-4CA2-AE97-0BD6EF050156}"/>
              </a:ext>
            </a:extLst>
          </p:cNvPr>
          <p:cNvSpPr txBox="1"/>
          <p:nvPr/>
        </p:nvSpPr>
        <p:spPr>
          <a:xfrm>
            <a:off x="1199627" y="4981981"/>
            <a:ext cx="119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Standart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4B10558F-E68D-425B-A1BB-D85029F5F023}"/>
              </a:ext>
            </a:extLst>
          </p:cNvPr>
          <p:cNvSpPr txBox="1"/>
          <p:nvPr/>
        </p:nvSpPr>
        <p:spPr>
          <a:xfrm>
            <a:off x="8921259" y="5562613"/>
            <a:ext cx="1366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Alternatif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723" y="6399851"/>
            <a:ext cx="1491868" cy="33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87507" y="433857"/>
            <a:ext cx="1251991" cy="365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77951" y="557276"/>
            <a:ext cx="409884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3200" dirty="0"/>
              <a:t>Talep üzerine veriler</a:t>
            </a:r>
            <a:endParaRPr sz="3200" dirty="0"/>
          </a:p>
        </p:txBody>
      </p:sp>
      <p:sp>
        <p:nvSpPr>
          <p:cNvPr id="6" name="object 6"/>
          <p:cNvSpPr txBox="1"/>
          <p:nvPr/>
        </p:nvSpPr>
        <p:spPr>
          <a:xfrm>
            <a:off x="790143" y="1148458"/>
            <a:ext cx="9988550" cy="3922228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705"/>
              </a:spcBef>
            </a:pPr>
            <a:r>
              <a:rPr sz="2400" dirty="0">
                <a:solidFill>
                  <a:srgbClr val="005C96"/>
                </a:solidFill>
                <a:latin typeface="Arial"/>
                <a:cs typeface="Arial"/>
              </a:rPr>
              <a:t>…. </a:t>
            </a:r>
            <a:r>
              <a:rPr lang="tr-TR" sz="2400" spc="-5" dirty="0">
                <a:solidFill>
                  <a:srgbClr val="005C96"/>
                </a:solidFill>
                <a:latin typeface="Arial"/>
                <a:cs typeface="Arial"/>
              </a:rPr>
              <a:t>Ve uzaktan yönetim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09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Elektra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, sistem kontrolünde yerleşik bir web sunucusuna sahiptir</a:t>
            </a:r>
            <a:r>
              <a:rPr sz="2000" spc="-10" dirty="0">
                <a:solidFill>
                  <a:srgbClr val="005C96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490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Pompanın Web tarayıcısı üzerinden, yerel olarak bir PC'de, dizüstü bilgisayarda, tablet veya akıllı telefona kurulmasını ve yönetilmesini sağlar.</a:t>
            </a:r>
            <a:endParaRPr sz="2000" dirty="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spcBef>
                <a:spcPts val="50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Pompalar kurulumdan önce önceden programlanabilir ve sahada kolayca ve hızlıca ayarlanabilir</a:t>
            </a:r>
          </a:p>
          <a:p>
            <a:pPr marL="469900" marR="5080" indent="-457200">
              <a:lnSpc>
                <a:spcPct val="100000"/>
              </a:lnSpc>
              <a:spcBef>
                <a:spcPts val="50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Protokolde yerleşik </a:t>
            </a:r>
            <a:r>
              <a:rPr lang="tr-TR" sz="2000" dirty="0" err="1">
                <a:solidFill>
                  <a:srgbClr val="005C96"/>
                </a:solidFill>
                <a:latin typeface="Arial"/>
                <a:cs typeface="Arial"/>
              </a:rPr>
              <a:t>ModBus</a:t>
            </a: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 kullanarak pompanın uzaktan kumandası</a:t>
            </a:r>
          </a:p>
          <a:p>
            <a:pPr marL="469900" marR="5080" indent="-457200">
              <a:lnSpc>
                <a:spcPct val="100000"/>
              </a:lnSpc>
              <a:spcBef>
                <a:spcPts val="50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Operatör, performansı yönetmek, tanımlamak ve potansiyel sorunları uzaktan bile hızlı bir şekilde denetleyebilir.</a:t>
            </a:r>
          </a:p>
          <a:p>
            <a:pPr marL="469900" marR="5080" indent="-457200">
              <a:lnSpc>
                <a:spcPct val="100000"/>
              </a:lnSpc>
              <a:spcBef>
                <a:spcPts val="505"/>
              </a:spcBef>
              <a:buChar char="•"/>
              <a:tabLst>
                <a:tab pos="469265" algn="l"/>
                <a:tab pos="469900" algn="l"/>
              </a:tabLst>
            </a:pPr>
            <a:r>
              <a:rPr lang="tr-TR" sz="2000" dirty="0">
                <a:solidFill>
                  <a:srgbClr val="005C96"/>
                </a:solidFill>
                <a:latin typeface="Arial"/>
                <a:cs typeface="Arial"/>
              </a:rPr>
              <a:t>Genel maliyetleri yönetmenize yardımcı olacak hızlı teknik müdahale için uyarılarla birleştirilmiş hedefli bakım rutinlerine izin verir.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892</Words>
  <Application>Microsoft Office PowerPoint</Application>
  <PresentationFormat>Geniş ekran</PresentationFormat>
  <Paragraphs>131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Elektra Akıllı Dozaj</vt:lpstr>
      <vt:lpstr>PowerPoint Sunusu</vt:lpstr>
      <vt:lpstr>Elektra</vt:lpstr>
      <vt:lpstr>Elektra</vt:lpstr>
      <vt:lpstr>PowerPoint Sunusu</vt:lpstr>
      <vt:lpstr>Anahtar özellikler</vt:lpstr>
      <vt:lpstr>PowerPoint Sunusu</vt:lpstr>
      <vt:lpstr>Elektra</vt:lpstr>
      <vt:lpstr>Talep üzerine veriler</vt:lpstr>
      <vt:lpstr>Electronik Kontrol ünitesi</vt:lpstr>
      <vt:lpstr>Electronik Kontrol Ünitesi</vt:lpstr>
      <vt:lpstr>Electronik Kontrol ünitesi</vt:lpstr>
      <vt:lpstr>Electronik Kontrol Ünitesi – Uzaktan yönetim</vt:lpstr>
      <vt:lpstr>PowerPoint Sunusu</vt:lpstr>
      <vt:lpstr>Hidrolik Özellikler, Elektra eklenmiş Spring Pompalar</vt:lpstr>
      <vt:lpstr>Hidrolik Özellikler, Elektra eklenmiş Spring Pompalar</vt:lpstr>
      <vt:lpstr>Hidrolik Özellikler, Elektra eklenmiş Spring Pompalar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Domenico Carvetta</dc:creator>
  <cp:lastModifiedBy>Merve SOFUOGLU</cp:lastModifiedBy>
  <cp:revision>8</cp:revision>
  <dcterms:created xsi:type="dcterms:W3CDTF">2019-10-22T10:45:56Z</dcterms:created>
  <dcterms:modified xsi:type="dcterms:W3CDTF">2019-10-22T13:57:58Z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2019-10-22T00:00:00Z</vt:filetime>
  </property>
</Properties>
</file>