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9" r:id="rId4"/>
    <p:sldId id="263" r:id="rId5"/>
    <p:sldId id="262" r:id="rId6"/>
    <p:sldId id="268" r:id="rId7"/>
    <p:sldId id="269" r:id="rId8"/>
    <p:sldId id="318" r:id="rId9"/>
    <p:sldId id="325" r:id="rId10"/>
    <p:sldId id="326" r:id="rId11"/>
    <p:sldId id="271" r:id="rId12"/>
    <p:sldId id="272" r:id="rId13"/>
    <p:sldId id="320" r:id="rId14"/>
    <p:sldId id="273" r:id="rId15"/>
    <p:sldId id="321" r:id="rId16"/>
    <p:sldId id="274" r:id="rId17"/>
    <p:sldId id="264" r:id="rId18"/>
    <p:sldId id="265" r:id="rId19"/>
    <p:sldId id="275" r:id="rId20"/>
    <p:sldId id="278" r:id="rId21"/>
    <p:sldId id="279" r:id="rId22"/>
    <p:sldId id="323" r:id="rId23"/>
    <p:sldId id="280" r:id="rId24"/>
    <p:sldId id="281" r:id="rId25"/>
    <p:sldId id="291" r:id="rId26"/>
    <p:sldId id="282" r:id="rId27"/>
    <p:sldId id="287" r:id="rId28"/>
    <p:sldId id="288" r:id="rId29"/>
    <p:sldId id="284" r:id="rId30"/>
    <p:sldId id="285" r:id="rId31"/>
    <p:sldId id="286" r:id="rId32"/>
    <p:sldId id="295" r:id="rId33"/>
    <p:sldId id="289" r:id="rId34"/>
    <p:sldId id="290" r:id="rId35"/>
    <p:sldId id="292" r:id="rId36"/>
    <p:sldId id="293" r:id="rId37"/>
    <p:sldId id="294" r:id="rId38"/>
    <p:sldId id="299" r:id="rId39"/>
    <p:sldId id="302" r:id="rId40"/>
    <p:sldId id="296" r:id="rId41"/>
    <p:sldId id="297" r:id="rId42"/>
    <p:sldId id="298" r:id="rId43"/>
    <p:sldId id="300" r:id="rId44"/>
    <p:sldId id="301" r:id="rId45"/>
    <p:sldId id="303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4" r:id="rId54"/>
    <p:sldId id="315" r:id="rId55"/>
    <p:sldId id="316" r:id="rId56"/>
    <p:sldId id="313" r:id="rId57"/>
    <p:sldId id="317" r:id="rId58"/>
  </p:sldIdLst>
  <p:sldSz cx="9144000" cy="6858000" type="screen4x3"/>
  <p:notesSz cx="6858000" cy="99472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B6FDFF-2F46-4646-A0E7-48E1005D496D}" type="datetimeFigureOut">
              <a:rPr lang="tr-TR" smtClean="0"/>
              <a:t>22.10.2019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A4E624-A1FE-477F-BF52-29980E8AB560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Relationship Id="rId9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293" y="2553105"/>
            <a:ext cx="6514075" cy="1895805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77238" y="494116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ÖLÇÜM KONTROL CİHAZLARI VE SİSTEMLERİ EĞİTİMİ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372200" y="6492311"/>
            <a:ext cx="2001416" cy="198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9144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100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4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07504" y="2348880"/>
            <a:ext cx="2925617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İLETKENLİK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</a:t>
            </a:r>
            <a:r>
              <a:rPr lang="tr-TR" sz="1200" dirty="0"/>
              <a:t>(AMPEROMETRIC SENSOR)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/>
              <a:t>(POTENTIOSTATIC SENSOR)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DEBİ</a:t>
            </a:r>
          </a:p>
          <a:p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033120" y="2348880"/>
            <a:ext cx="6003375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0,054÷200.000 </a:t>
            </a:r>
            <a:r>
              <a:rPr lang="el-GR" sz="2000" dirty="0"/>
              <a:t>μ</a:t>
            </a:r>
            <a:r>
              <a:rPr lang="tr-TR" sz="2000" dirty="0"/>
              <a:t>S </a:t>
            </a:r>
          </a:p>
          <a:p>
            <a:pPr marL="0" indent="0">
              <a:buNone/>
            </a:pPr>
            <a:r>
              <a:rPr lang="tr-TR" sz="2000" dirty="0"/>
              <a:t>0÷5,00 </a:t>
            </a:r>
            <a:r>
              <a:rPr lang="tr-TR" sz="2000" dirty="0" err="1"/>
              <a:t>ppm</a:t>
            </a:r>
            <a:endParaRPr lang="tr-TR" sz="1200" dirty="0"/>
          </a:p>
          <a:p>
            <a:pPr marL="0" indent="0">
              <a:buNone/>
            </a:pPr>
            <a:r>
              <a:rPr lang="tr-TR" sz="2000" dirty="0"/>
              <a:t>0÷0,50 / 1,00 / 2,00 / 5,00 / 10,00 / 20,00 / 200,00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914400" lvl="2" indent="0">
              <a:buNone/>
            </a:pPr>
            <a:r>
              <a:rPr lang="tr-TR" sz="1200" dirty="0"/>
              <a:t> (POTENTIOSTATIC SENSOR)</a:t>
            </a:r>
          </a:p>
          <a:p>
            <a:pPr marL="914400" lvl="2" indent="0">
              <a:buNone/>
            </a:pPr>
            <a:r>
              <a:rPr lang="tr-TR" sz="1200" dirty="0"/>
              <a:t>	</a:t>
            </a:r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r>
              <a:rPr lang="tr-TR" sz="2000" dirty="0"/>
              <a:t>99.999,99 </a:t>
            </a:r>
            <a:r>
              <a:rPr lang="tr-TR" sz="2000" dirty="0" err="1"/>
              <a:t>lt</a:t>
            </a:r>
            <a:r>
              <a:rPr lang="tr-TR" sz="2000" dirty="0"/>
              <a:t>/</a:t>
            </a:r>
            <a:r>
              <a:rPr lang="tr-TR" sz="2000" dirty="0" err="1"/>
              <a:t>sn</a:t>
            </a:r>
            <a:endParaRPr lang="tr-TR" sz="2000" dirty="0"/>
          </a:p>
          <a:p>
            <a:r>
              <a:rPr lang="tr-TR" sz="1800" dirty="0"/>
              <a:t>Not: 12÷32 </a:t>
            </a:r>
            <a:r>
              <a:rPr lang="tr-TR" sz="1800" dirty="0" err="1"/>
              <a:t>Vdc</a:t>
            </a:r>
            <a:r>
              <a:rPr lang="tr-TR" sz="1800" dirty="0"/>
              <a:t> /24 </a:t>
            </a:r>
            <a:r>
              <a:rPr lang="tr-TR" sz="1800" dirty="0" err="1"/>
              <a:t>Vac</a:t>
            </a:r>
            <a:r>
              <a:rPr lang="tr-TR" sz="1800" dirty="0"/>
              <a:t> modelleri mevcuttur.</a:t>
            </a:r>
          </a:p>
          <a:p>
            <a:r>
              <a:rPr lang="tr-TR" sz="1800" dirty="0"/>
              <a:t>RS485 port ve </a:t>
            </a:r>
            <a:r>
              <a:rPr lang="tr-TR" sz="1800" dirty="0" err="1"/>
              <a:t>Modbus</a:t>
            </a:r>
            <a:r>
              <a:rPr lang="tr-TR" sz="1800" dirty="0"/>
              <a:t> RTU/ASCII çıkış bulunan modelleri mevcuttur.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E5EAA2-D0D4-4DCB-B543-583E1306A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85" y="1345307"/>
            <a:ext cx="2352733" cy="22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500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3"/>
            <a:ext cx="6033733" cy="4443224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230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PROB	: </a:t>
            </a:r>
            <a:r>
              <a:rPr lang="tr-TR" dirty="0"/>
              <a:t>PH/ORP – CD – ID – CL - CLO2  </a:t>
            </a:r>
          </a:p>
          <a:p>
            <a:pPr marL="1828800" lvl="4" indent="0">
              <a:buNone/>
            </a:pPr>
            <a:r>
              <a:rPr lang="tr-TR" dirty="0"/>
              <a:t>  H2O2 – O3 – PAA – TB – OX  - TS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 2	: </a:t>
            </a:r>
            <a:r>
              <a:rPr lang="tr-TR" dirty="0"/>
              <a:t>RS485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PT100/PT1000 -10 ÷ +130 ͦC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RÖLELER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2"/>
            <a:r>
              <a:rPr lang="tr-TR" dirty="0"/>
              <a:t>2 ADET PAR. RÖLE</a:t>
            </a:r>
          </a:p>
          <a:p>
            <a:pPr lvl="2"/>
            <a:r>
              <a:rPr lang="tr-TR" dirty="0"/>
              <a:t>1 ADET ALARM RÖLE </a:t>
            </a:r>
          </a:p>
          <a:p>
            <a:pPr lvl="2"/>
            <a:r>
              <a:rPr lang="tr-TR" dirty="0"/>
              <a:t>1 ADET WASH RÖLE</a:t>
            </a:r>
          </a:p>
          <a:p>
            <a:pPr lvl="1"/>
            <a:r>
              <a:rPr lang="tr-TR" dirty="0"/>
              <a:t>2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endParaRPr lang="tr-TR" dirty="0"/>
          </a:p>
          <a:p>
            <a:pPr lvl="1"/>
            <a:r>
              <a:rPr lang="tr-TR" dirty="0"/>
              <a:t>1 ADET RS485 MODBUS RTU SERİ PORT </a:t>
            </a:r>
          </a:p>
          <a:p>
            <a:pPr lvl="1"/>
            <a:r>
              <a:rPr lang="tr-TR" dirty="0"/>
              <a:t>VERİ KAYDI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5201446"/>
            <a:ext cx="5851233" cy="105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5447162"/>
            <a:ext cx="4624463" cy="102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96x96 mm		IP40</a:t>
            </a:r>
          </a:p>
          <a:p>
            <a:pPr lvl="1"/>
            <a:r>
              <a:rPr lang="tr-TR" dirty="0"/>
              <a:t>144x144 mm		IP65 </a:t>
            </a:r>
          </a:p>
          <a:p>
            <a:pPr lvl="1"/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5" t="26897" r="6495" b="20980"/>
          <a:stretch/>
        </p:blipFill>
        <p:spPr>
          <a:xfrm>
            <a:off x="6372200" y="1844824"/>
            <a:ext cx="1481585" cy="1375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7957" r="67844" b="7366"/>
          <a:stretch/>
        </p:blipFill>
        <p:spPr>
          <a:xfrm>
            <a:off x="5589984" y="3356992"/>
            <a:ext cx="2078360" cy="2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502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3"/>
            <a:ext cx="6033733" cy="4322419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230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PH+ORP – PH+CD – PH+CL </a:t>
            </a:r>
          </a:p>
          <a:p>
            <a:pPr marL="1828800" lvl="4" indent="0">
              <a:buNone/>
            </a:pPr>
            <a:r>
              <a:rPr lang="tr-TR" dirty="0"/>
              <a:t>  TB+OX – PR+OX – CD+CL 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PT100/PT1000 -10 ÷ +130 ͦC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RÖLELER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2"/>
            <a:r>
              <a:rPr lang="tr-TR" dirty="0"/>
              <a:t>2 ADET PAR. RÖLE</a:t>
            </a:r>
          </a:p>
          <a:p>
            <a:pPr lvl="2"/>
            <a:r>
              <a:rPr lang="tr-TR" dirty="0"/>
              <a:t>1 ADET ALARM RÖLE </a:t>
            </a:r>
          </a:p>
          <a:p>
            <a:pPr lvl="2"/>
            <a:r>
              <a:rPr lang="tr-TR" dirty="0"/>
              <a:t>1 ADET WASH RÖLE</a:t>
            </a:r>
          </a:p>
          <a:p>
            <a:pPr lvl="1"/>
            <a:r>
              <a:rPr lang="tr-TR" dirty="0"/>
              <a:t>2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endParaRPr lang="tr-TR" dirty="0"/>
          </a:p>
          <a:p>
            <a:pPr lvl="1"/>
            <a:r>
              <a:rPr lang="tr-TR" dirty="0"/>
              <a:t>1 ADET RS485 MODBUS RTU SERİ PORT </a:t>
            </a:r>
          </a:p>
          <a:p>
            <a:pPr lvl="1"/>
            <a:r>
              <a:rPr lang="tr-TR" dirty="0"/>
              <a:t>VERİ KAYDI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5447162"/>
            <a:ext cx="4624463" cy="102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96x96 mm		IP40</a:t>
            </a:r>
          </a:p>
          <a:p>
            <a:pPr lvl="1"/>
            <a:r>
              <a:rPr lang="tr-TR" dirty="0"/>
              <a:t>144x144 mm		IP65 </a:t>
            </a:r>
          </a:p>
          <a:p>
            <a:pPr lvl="1"/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5" t="26897" r="6495" b="20980"/>
          <a:stretch/>
        </p:blipFill>
        <p:spPr>
          <a:xfrm>
            <a:off x="5505976" y="1844824"/>
            <a:ext cx="1481585" cy="1375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7957" r="67844" b="7366"/>
          <a:stretch/>
        </p:blipFill>
        <p:spPr>
          <a:xfrm>
            <a:off x="5589984" y="3356992"/>
            <a:ext cx="2078360" cy="2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500 - 502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4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07504" y="1556792"/>
            <a:ext cx="2925617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İLETKENLİK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İLETKENLİK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ÇÖZÜLMÜŞ OKSİJEN</a:t>
            </a:r>
            <a:endParaRPr lang="tr-TR" sz="1200" dirty="0"/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AND KLORDIOXID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PEROXIDE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(O3)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PERACETIC ACID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BULANIKLIK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ASKIDA KATI MADDE</a:t>
            </a:r>
          </a:p>
          <a:p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033120" y="1556792"/>
            <a:ext cx="611088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 ÷ 20 / 200 / 2.000 / 20.000 / 200.000 </a:t>
            </a:r>
            <a:r>
              <a:rPr lang="el-GR" sz="2000" dirty="0"/>
              <a:t>μ</a:t>
            </a:r>
            <a:r>
              <a:rPr lang="tr-TR" sz="2000" dirty="0"/>
              <a:t>S </a:t>
            </a:r>
          </a:p>
          <a:p>
            <a:pPr marL="0" indent="0">
              <a:buNone/>
            </a:pPr>
            <a:r>
              <a:rPr lang="tr-TR" sz="2000" dirty="0"/>
              <a:t>0 ÷ 1000 / 10.000 / 100.000 / 999.999 </a:t>
            </a:r>
            <a:r>
              <a:rPr lang="el-GR" sz="2000" dirty="0"/>
              <a:t>μ</a:t>
            </a:r>
            <a:r>
              <a:rPr lang="tr-TR" sz="2000" dirty="0"/>
              <a:t>S </a:t>
            </a:r>
          </a:p>
          <a:p>
            <a:pPr marL="0" indent="0">
              <a:buNone/>
            </a:pPr>
            <a:r>
              <a:rPr lang="tr-TR" sz="2000" dirty="0"/>
              <a:t>0 ÷ 20,0 </a:t>
            </a:r>
            <a:r>
              <a:rPr lang="tr-TR" sz="2000" dirty="0" err="1"/>
              <a:t>ppm</a:t>
            </a:r>
            <a:r>
              <a:rPr lang="tr-TR" sz="2000" dirty="0"/>
              <a:t> (mg/l) – 0 ÷ 200 %  </a:t>
            </a:r>
          </a:p>
          <a:p>
            <a:pPr marL="0" indent="0">
              <a:buNone/>
            </a:pPr>
            <a:r>
              <a:rPr lang="tr-TR" sz="2000" dirty="0"/>
              <a:t>0 ÷ 0,50 / 1,00 / 2,00 / 5,00 / 10,00 / 20,00 / 200,00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 ÷ 500 / 1.000 / 2.000 / 10.000 /  100.000 </a:t>
            </a:r>
            <a:r>
              <a:rPr lang="tr-TR" sz="2000" dirty="0" err="1"/>
              <a:t>ppm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 ÷ 0,5 / 2,00 / 5,00 / 10,00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 ÷ 500 / 2000 / 10.000 / 20.000 </a:t>
            </a:r>
            <a:r>
              <a:rPr lang="tr-TR" sz="2000" dirty="0" err="1"/>
              <a:t>ppm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0,00 ÷ 100 NTU/FTU</a:t>
            </a:r>
          </a:p>
          <a:p>
            <a:pPr marL="0" indent="0">
              <a:buNone/>
            </a:pPr>
            <a:r>
              <a:rPr lang="tr-TR" sz="2000" dirty="0"/>
              <a:t>0,00 ÷ 4,00 / 40,0 / 400 / 4.000 NTU/FTU – 0 ÷ 30 gr/l</a:t>
            </a:r>
            <a:endParaRPr lang="tr-TR" sz="1200" dirty="0"/>
          </a:p>
          <a:p>
            <a:pPr marL="914400" lvl="2" indent="0">
              <a:buNone/>
            </a:pPr>
            <a:r>
              <a:rPr lang="tr-TR" sz="1200" dirty="0"/>
              <a:t>	</a:t>
            </a:r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111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216"/>
            <a:ext cx="8229600" cy="907504"/>
          </a:xfrm>
        </p:spPr>
        <p:txBody>
          <a:bodyPr/>
          <a:lstStyle/>
          <a:p>
            <a:r>
              <a:rPr lang="tr-TR" dirty="0"/>
              <a:t>KONTROL 800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764704"/>
            <a:ext cx="6552729" cy="4828142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230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CL - PH+ORP – PH+CL – PH+ORP+CL – PH/ORP+EC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PT100/PT1000 0 ÷ +105 ͦC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	: </a:t>
            </a:r>
            <a:r>
              <a:rPr lang="tr-TR" dirty="0"/>
              <a:t>15-30 VAC/VDC</a:t>
            </a:r>
          </a:p>
          <a:p>
            <a:pPr lvl="1"/>
            <a:r>
              <a:rPr lang="tr-TR" dirty="0"/>
              <a:t>AKIŞ KONTROL GİRİŞİ</a:t>
            </a:r>
          </a:p>
          <a:p>
            <a:pPr lvl="1"/>
            <a:r>
              <a:rPr lang="tr-TR" dirty="0"/>
              <a:t>SEVİYE SENSORÜ GİRİŞLERİ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RÖLELER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2"/>
            <a:r>
              <a:rPr lang="tr-TR" dirty="0"/>
              <a:t>HER PAR. İÇİN 1 ADET </a:t>
            </a:r>
          </a:p>
          <a:p>
            <a:pPr lvl="1"/>
            <a:r>
              <a:rPr lang="tr-TR" dirty="0"/>
              <a:t>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endParaRPr lang="tr-TR" dirty="0"/>
          </a:p>
          <a:p>
            <a:pPr lvl="2"/>
            <a:r>
              <a:rPr lang="tr-TR" dirty="0"/>
              <a:t>HER PAR. İÇİN 1 ADET</a:t>
            </a:r>
          </a:p>
          <a:p>
            <a:pPr lvl="1"/>
            <a:r>
              <a:rPr lang="tr-TR" dirty="0"/>
              <a:t>FREKANS ÇIKIŞI (</a:t>
            </a:r>
            <a:r>
              <a:rPr lang="tr-TR" dirty="0" err="1"/>
              <a:t>max</a:t>
            </a:r>
            <a:r>
              <a:rPr lang="tr-TR" dirty="0"/>
              <a:t>: 2 Hz ± 0,016 Hz)</a:t>
            </a:r>
          </a:p>
          <a:p>
            <a:pPr lvl="2"/>
            <a:r>
              <a:rPr lang="tr-TR" dirty="0"/>
              <a:t>HER PAR. İÇİN 1 ADET</a:t>
            </a:r>
          </a:p>
          <a:p>
            <a:pPr lvl="1"/>
            <a:r>
              <a:rPr lang="tr-TR" dirty="0"/>
              <a:t>1 ADET RS485 MODBUS RTU SERİ PORT</a:t>
            </a:r>
          </a:p>
          <a:p>
            <a:pPr lvl="1"/>
            <a:r>
              <a:rPr lang="tr-TR" dirty="0"/>
              <a:t>VERİ KAYDI 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79584" y="5656476"/>
            <a:ext cx="4624463" cy="72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300x290x143 mm	IP65</a:t>
            </a:r>
          </a:p>
          <a:p>
            <a:pPr lvl="1"/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97571"/>
            <a:ext cx="1568908" cy="15754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69" y="4119563"/>
            <a:ext cx="24860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800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4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07504" y="2348880"/>
            <a:ext cx="2925617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İLETKENLİK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</a:t>
            </a:r>
            <a:r>
              <a:rPr lang="tr-TR" sz="1200" dirty="0"/>
              <a:t>(AMPEROMETRIC SENSOR)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AND KLORDIOXID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/>
              <a:t>(POTENTIOSTATIC SENSOR)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033120" y="2348880"/>
            <a:ext cx="6003375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1÷200 / 10÷2.000 / 100÷20.000 </a:t>
            </a:r>
            <a:r>
              <a:rPr lang="el-GR" sz="2000" dirty="0"/>
              <a:t>μ</a:t>
            </a:r>
            <a:r>
              <a:rPr lang="tr-TR" sz="2000" dirty="0"/>
              <a:t>S </a:t>
            </a:r>
          </a:p>
          <a:p>
            <a:pPr marL="0" indent="0">
              <a:buNone/>
            </a:pPr>
            <a:r>
              <a:rPr lang="tr-TR" sz="2000" dirty="0"/>
              <a:t>0÷5,00 </a:t>
            </a:r>
            <a:r>
              <a:rPr lang="tr-TR" sz="2000" dirty="0" err="1"/>
              <a:t>ppm</a:t>
            </a:r>
            <a:endParaRPr lang="tr-TR" sz="1200" dirty="0"/>
          </a:p>
          <a:p>
            <a:pPr marL="0" indent="0">
              <a:buNone/>
            </a:pPr>
            <a:r>
              <a:rPr lang="tr-TR" sz="2000" dirty="0"/>
              <a:t>0÷0,50 / 1,00 / 2,00 / 5,00 / 10,00 / 20,00 / 200,00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914400" lvl="2" indent="0">
              <a:buNone/>
            </a:pPr>
            <a:r>
              <a:rPr lang="tr-TR" sz="1200" dirty="0"/>
              <a:t> (POTENTIOSTATIC SENSOR)</a:t>
            </a:r>
          </a:p>
          <a:p>
            <a:pPr marL="914400" lvl="2" indent="0">
              <a:buNone/>
            </a:pPr>
            <a:r>
              <a:rPr lang="tr-TR" sz="1200" dirty="0"/>
              <a:t>	</a:t>
            </a:r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636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SEKO ÖLÇÜM METODLARI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PH ÖLÇÜMÜ</a:t>
            </a:r>
          </a:p>
          <a:p>
            <a:pPr lvl="1"/>
            <a:r>
              <a:rPr lang="tr-TR" dirty="0"/>
              <a:t>CAM ELEKTROT</a:t>
            </a:r>
          </a:p>
          <a:p>
            <a:r>
              <a:rPr lang="tr-TR" dirty="0"/>
              <a:t>ORP ÖLÇÜMÜ</a:t>
            </a:r>
          </a:p>
          <a:p>
            <a:pPr lvl="1"/>
            <a:r>
              <a:rPr lang="tr-TR" dirty="0"/>
              <a:t>CAM ELEKTROT</a:t>
            </a:r>
          </a:p>
          <a:p>
            <a:r>
              <a:rPr lang="tr-TR" dirty="0"/>
              <a:t>İLETKENLİK</a:t>
            </a:r>
          </a:p>
          <a:p>
            <a:r>
              <a:rPr lang="tr-TR" dirty="0"/>
              <a:t>KLOR ÖLÇÜMÜ</a:t>
            </a:r>
          </a:p>
          <a:p>
            <a:pPr lvl="1"/>
            <a:r>
              <a:rPr lang="tr-TR" dirty="0"/>
              <a:t>AMPEROMETRIC SENSOR</a:t>
            </a:r>
          </a:p>
          <a:p>
            <a:pPr lvl="1"/>
            <a:r>
              <a:rPr lang="tr-TR" dirty="0"/>
              <a:t>POTANTIOSTATIC (İYON SEÇİCİ) SENSOR </a:t>
            </a:r>
          </a:p>
          <a:p>
            <a:pPr lvl="1"/>
            <a:r>
              <a:rPr lang="tr-TR" dirty="0"/>
              <a:t>FOTOMETRİK SENSOR</a:t>
            </a:r>
          </a:p>
          <a:p>
            <a:r>
              <a:rPr lang="tr-TR" dirty="0"/>
              <a:t>OKSİJEN </a:t>
            </a:r>
          </a:p>
          <a:p>
            <a:pPr lvl="1"/>
            <a:r>
              <a:rPr lang="tr-TR" dirty="0"/>
              <a:t>İYON SEÇİCİ </a:t>
            </a:r>
          </a:p>
          <a:p>
            <a:pPr lvl="1"/>
            <a:r>
              <a:rPr lang="tr-TR" dirty="0"/>
              <a:t>OPTİK ÖLÇÜM (LDO)</a:t>
            </a:r>
          </a:p>
          <a:p>
            <a:r>
              <a:rPr lang="tr-TR" dirty="0"/>
              <a:t>BULANIKLIK </a:t>
            </a:r>
          </a:p>
          <a:p>
            <a:r>
              <a:rPr lang="tr-TR" dirty="0"/>
              <a:t>DEBİ</a:t>
            </a:r>
          </a:p>
          <a:p>
            <a:pPr lvl="1"/>
            <a:r>
              <a:rPr lang="tr-TR" dirty="0"/>
              <a:t>FLOW 40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3" y="2408390"/>
            <a:ext cx="709501" cy="13211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r="6871" b="20785"/>
          <a:stretch/>
        </p:blipFill>
        <p:spPr>
          <a:xfrm>
            <a:off x="3203848" y="3993711"/>
            <a:ext cx="1774095" cy="99752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7645" b="8502"/>
          <a:stretch/>
        </p:blipFill>
        <p:spPr>
          <a:xfrm>
            <a:off x="6448257" y="2700112"/>
            <a:ext cx="1753130" cy="169025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93" y="5119096"/>
            <a:ext cx="1950720" cy="12222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57" y="4869160"/>
            <a:ext cx="1463040" cy="147218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23" y="1754501"/>
            <a:ext cx="1950720" cy="35661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8" y="1724326"/>
            <a:ext cx="2340864" cy="41696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80" y="2397426"/>
            <a:ext cx="1489042" cy="5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tr-TR" dirty="0"/>
              <a:t>PH ÖLÇÜMÜ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86208" y="4834483"/>
            <a:ext cx="299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sz="2000" dirty="0"/>
              <a:t>Asitlik</a:t>
            </a:r>
            <a:r>
              <a:rPr lang="it-IT" sz="2000" dirty="0"/>
              <a:t> = </a:t>
            </a:r>
            <a:r>
              <a:rPr lang="it-IT" sz="2400" dirty="0"/>
              <a:t>H+ &gt;&gt;&gt; OH-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436095" y="4834482"/>
            <a:ext cx="31654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sz="2000" dirty="0" err="1"/>
              <a:t>Alkalinite</a:t>
            </a:r>
            <a:r>
              <a:rPr lang="it-IT" sz="2000" dirty="0"/>
              <a:t> = </a:t>
            </a:r>
            <a:r>
              <a:rPr lang="it-IT" sz="2400" dirty="0"/>
              <a:t>OH- &gt;&gt;&gt; H+</a:t>
            </a:r>
          </a:p>
        </p:txBody>
      </p:sp>
      <p:pic>
        <p:nvPicPr>
          <p:cNvPr id="6" name="Picture 30" descr="C:\Documents and Settings\cornacchiola\Documenti\Immagini\modelli\pH_Trainin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54562"/>
            <a:ext cx="67722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003153" y="5914603"/>
            <a:ext cx="299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N</a:t>
            </a:r>
            <a:r>
              <a:rPr lang="tr-TR" sz="2000" dirty="0" err="1"/>
              <a:t>ötr</a:t>
            </a:r>
            <a:r>
              <a:rPr lang="en-GB" sz="2000" dirty="0"/>
              <a:t> =  </a:t>
            </a:r>
            <a:r>
              <a:rPr lang="en-GB" sz="2400" dirty="0"/>
              <a:t>H+ = OH-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644008" y="3466331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İçerik Yer Tutucusu 2"/>
          <p:cNvSpPr>
            <a:spLocks noGrp="1"/>
          </p:cNvSpPr>
          <p:nvPr>
            <p:ph idx="1"/>
          </p:nvPr>
        </p:nvSpPr>
        <p:spPr>
          <a:xfrm>
            <a:off x="386953" y="1340768"/>
            <a:ext cx="8229600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/>
              <a:t>POTANSİYEL HİDROJEN</a:t>
            </a:r>
          </a:p>
        </p:txBody>
      </p:sp>
    </p:spTree>
    <p:extLst>
      <p:ext uri="{BB962C8B-B14F-4D97-AF65-F5344CB8AC3E}">
        <p14:creationId xmlns:p14="http://schemas.microsoft.com/office/powerpoint/2010/main" val="3315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tr-TR" dirty="0"/>
              <a:t>PH ÖLÇÜM METODU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9100" y="1340768"/>
            <a:ext cx="3028950" cy="50405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CAM ELEKTROT</a:t>
            </a:r>
          </a:p>
        </p:txBody>
      </p:sp>
      <p:pic>
        <p:nvPicPr>
          <p:cNvPr id="4" name="Picture 8" descr="C:\WINDOWS\Desktop\dpr corso\picture\sonda pH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r="49524"/>
          <a:stretch>
            <a:fillRect/>
          </a:stretch>
        </p:blipFill>
        <p:spPr bwMode="auto">
          <a:xfrm>
            <a:off x="3965575" y="1489075"/>
            <a:ext cx="88106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123728" y="2981325"/>
            <a:ext cx="5276850" cy="2981325"/>
            <a:chOff x="1362" y="1878"/>
            <a:chExt cx="3324" cy="1878"/>
          </a:xfrm>
        </p:grpSpPr>
        <p:pic>
          <p:nvPicPr>
            <p:cNvPr id="6" name="Picture 9" descr="C:\Documenti\desk\dpr corso\picture\sonda pH_zoom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7" r="34872"/>
            <a:stretch>
              <a:fillRect/>
            </a:stretch>
          </p:blipFill>
          <p:spPr bwMode="auto">
            <a:xfrm>
              <a:off x="2172" y="1909"/>
              <a:ext cx="144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476" y="1878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 dirty="0"/>
                <a:t>Ölçüm</a:t>
              </a:r>
              <a:r>
                <a:rPr lang="it-IT" sz="1000" dirty="0"/>
                <a:t> ele</a:t>
              </a:r>
              <a:r>
                <a:rPr lang="tr-TR" sz="1000" dirty="0" err="1"/>
                <a:t>ktrotu</a:t>
              </a: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374" y="2304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Cam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387" y="2969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Ölçüm elektrotu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362" y="3372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Mem</a:t>
              </a:r>
              <a:r>
                <a:rPr lang="tr-TR" sz="1000"/>
                <a:t>bran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606" y="3276"/>
              <a:ext cx="106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Seramik Somunu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588" y="3018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Di</a:t>
              </a:r>
              <a:r>
                <a:rPr lang="tr-TR" sz="1000"/>
                <a:t>yafram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420" y="2436"/>
              <a:ext cx="126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KCL Sol</a:t>
              </a:r>
              <a:r>
                <a:rPr lang="tr-TR" sz="1000"/>
                <a:t>üsyonu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414" y="1992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Referans Kondüktör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</p:grpSp>
    </p:spTree>
    <p:extLst>
      <p:ext uri="{BB962C8B-B14F-4D97-AF65-F5344CB8AC3E}">
        <p14:creationId xmlns:p14="http://schemas.microsoft.com/office/powerpoint/2010/main" val="15295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/>
              <a:t>PH ÖLÇÜM CİHAZLARI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908720"/>
            <a:ext cx="3096344" cy="5328592"/>
          </a:xfrm>
        </p:spPr>
        <p:txBody>
          <a:bodyPr/>
          <a:lstStyle/>
          <a:p>
            <a:r>
              <a:rPr lang="tr-TR" dirty="0"/>
              <a:t>KONTROL 22 / PR</a:t>
            </a:r>
          </a:p>
          <a:p>
            <a:pPr lvl="1"/>
            <a:r>
              <a:rPr lang="tr-TR" dirty="0"/>
              <a:t>0 ÷ 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 1 F.S.</a:t>
            </a:r>
          </a:p>
          <a:p>
            <a:pPr lvl="1"/>
            <a:r>
              <a:rPr lang="tr-TR" dirty="0"/>
              <a:t>0,1pH HASSASİYET</a:t>
            </a:r>
          </a:p>
          <a:p>
            <a:r>
              <a:rPr lang="tr-TR" dirty="0"/>
              <a:t>KONTROL 40 / PR</a:t>
            </a:r>
          </a:p>
          <a:p>
            <a:pPr lvl="1"/>
            <a:r>
              <a:rPr lang="tr-TR" dirty="0"/>
              <a:t>0 ÷ 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0,01pH HASSASİYET</a:t>
            </a:r>
          </a:p>
          <a:p>
            <a:r>
              <a:rPr lang="tr-TR" dirty="0"/>
              <a:t>KONTROL 42 / PR</a:t>
            </a:r>
          </a:p>
          <a:p>
            <a:pPr lvl="1"/>
            <a:r>
              <a:rPr lang="tr-TR" dirty="0"/>
              <a:t>0 ÷ 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0,01pH HASSASİYET</a:t>
            </a:r>
          </a:p>
          <a:p>
            <a:r>
              <a:rPr lang="tr-TR" dirty="0"/>
              <a:t>KONTROL 200 / PR</a:t>
            </a:r>
          </a:p>
          <a:p>
            <a:pPr lvl="1"/>
            <a:r>
              <a:rPr lang="tr-TR" dirty="0"/>
              <a:t>0 ÷ 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%0,2 F.S.</a:t>
            </a:r>
          </a:p>
          <a:p>
            <a:pPr lvl="1"/>
            <a:r>
              <a:rPr lang="tr-TR" dirty="0"/>
              <a:t>0,01pH HASSASİYET</a:t>
            </a:r>
          </a:p>
          <a:p>
            <a:pPr lvl="1"/>
            <a:endParaRPr lang="tr-TR" dirty="0"/>
          </a:p>
          <a:p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860032" y="908720"/>
            <a:ext cx="3096344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KONTROL 500 / PR </a:t>
            </a:r>
          </a:p>
          <a:p>
            <a:pPr lvl="1"/>
            <a:r>
              <a:rPr lang="tr-TR" dirty="0"/>
              <a:t>0 ÷14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 0,2 F.S.</a:t>
            </a:r>
          </a:p>
          <a:p>
            <a:pPr lvl="1"/>
            <a:r>
              <a:rPr lang="tr-TR" dirty="0"/>
              <a:t>0,01pH HASSASİYET</a:t>
            </a:r>
          </a:p>
          <a:p>
            <a:r>
              <a:rPr lang="tr-TR" dirty="0"/>
              <a:t>KONTROL 800 </a:t>
            </a:r>
          </a:p>
          <a:p>
            <a:pPr lvl="1"/>
            <a:r>
              <a:rPr lang="tr-TR" dirty="0"/>
              <a:t>0 ÷ 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%0,2 F.S.</a:t>
            </a:r>
          </a:p>
          <a:p>
            <a:pPr lvl="1"/>
            <a:r>
              <a:rPr lang="tr-TR" dirty="0"/>
              <a:t>0,01pH HASSASİYET</a:t>
            </a:r>
          </a:p>
          <a:p>
            <a:r>
              <a:rPr lang="tr-TR" dirty="0"/>
              <a:t>POOL PHOTOMETER</a:t>
            </a:r>
          </a:p>
          <a:p>
            <a:pPr lvl="1"/>
            <a:r>
              <a:rPr lang="tr-TR" dirty="0"/>
              <a:t>0 ÷ 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0,01pH HASSASİYET</a:t>
            </a:r>
          </a:p>
          <a:p>
            <a:r>
              <a:rPr lang="tr-TR" dirty="0"/>
              <a:t>PHOTOMETER</a:t>
            </a:r>
          </a:p>
          <a:p>
            <a:pPr lvl="1"/>
            <a:r>
              <a:rPr lang="tr-TR" dirty="0"/>
              <a:t>0 ÷ 14 </a:t>
            </a:r>
            <a:r>
              <a:rPr lang="tr-TR" dirty="0" err="1"/>
              <a:t>pH</a:t>
            </a:r>
            <a:r>
              <a:rPr lang="tr-TR" dirty="0"/>
              <a:t>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0,01pH HASSASİYET</a:t>
            </a:r>
          </a:p>
          <a:p>
            <a:pPr lvl="1"/>
            <a:endParaRPr lang="tr-TR" dirty="0"/>
          </a:p>
          <a:p>
            <a:endParaRPr lang="tr-TR" dirty="0"/>
          </a:p>
          <a:p>
            <a:pPr marL="457200" lvl="1" indent="0">
              <a:buFont typeface="Courier New" pitchFamily="49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5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tr-TR" b="1" u="sng" dirty="0"/>
              <a:t>TEMEL KAVRAMLAR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 fontScale="92500" lnSpcReduction="20000"/>
          </a:bodyPr>
          <a:lstStyle/>
          <a:p>
            <a:r>
              <a:rPr lang="tr-TR" sz="4800" dirty="0"/>
              <a:t>ÖLÇÜM VE ÖLÇÜM CİHAZI NEDİR?</a:t>
            </a:r>
          </a:p>
          <a:p>
            <a:r>
              <a:rPr lang="tr-TR" sz="4800" dirty="0"/>
              <a:t>ÖLÇÜM KONTROL CİHAZI NEDİR?</a:t>
            </a:r>
          </a:p>
          <a:p>
            <a:r>
              <a:rPr lang="tr-TR" sz="4800" dirty="0"/>
              <a:t>SEKO ÖLÇÜM KONTROL CİHAZLARI VE SİSTEMLERİ ÇEŞİTLERİ</a:t>
            </a:r>
          </a:p>
          <a:p>
            <a:r>
              <a:rPr lang="tr-TR" sz="4800" dirty="0"/>
              <a:t>SEKO ÖLÇÜM METODLARI</a:t>
            </a:r>
          </a:p>
          <a:p>
            <a:endParaRPr lang="tr-TR" sz="4800" dirty="0"/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6869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/>
              <a:t>SEKO PH ÖLÇÜM PROBLARI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2020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611559" y="5877272"/>
            <a:ext cx="8020201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/>
              <a:t>KABLO UZUNLUĞU MAX: 20M</a:t>
            </a:r>
          </a:p>
        </p:txBody>
      </p:sp>
    </p:spTree>
    <p:extLst>
      <p:ext uri="{BB962C8B-B14F-4D97-AF65-F5344CB8AC3E}">
        <p14:creationId xmlns:p14="http://schemas.microsoft.com/office/powerpoint/2010/main" val="10529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tr-TR" dirty="0"/>
              <a:t>ORP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80120"/>
            <a:ext cx="8229600" cy="676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dirty="0"/>
              <a:t>(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/>
              <a:t>xidation –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dirty="0"/>
              <a:t>eduction –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dirty="0"/>
              <a:t>otential</a:t>
            </a:r>
            <a:r>
              <a:rPr lang="tr-TR" dirty="0"/>
              <a:t>)</a:t>
            </a:r>
            <a:endParaRPr lang="en-GB" dirty="0"/>
          </a:p>
          <a:p>
            <a:pPr marL="0" indent="0" algn="ctr">
              <a:buNone/>
            </a:pPr>
            <a:r>
              <a:rPr lang="tr-TR" u="sng" dirty="0"/>
              <a:t>OKSİDASYON – İNDİRGEME – POTANSİYEL 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2132856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tr-TR" dirty="0"/>
          </a:p>
        </p:txBody>
      </p:sp>
      <p:pic>
        <p:nvPicPr>
          <p:cNvPr id="6" name="Picture 3" descr="C:\WINDOWS\Desktop\dpr corso\picture\sonda Rx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r="41670"/>
          <a:stretch>
            <a:fillRect/>
          </a:stretch>
        </p:blipFill>
        <p:spPr bwMode="auto">
          <a:xfrm>
            <a:off x="3835624" y="1754188"/>
            <a:ext cx="127793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146776" y="3493367"/>
            <a:ext cx="5257800" cy="2706688"/>
            <a:chOff x="1170" y="1846"/>
            <a:chExt cx="3312" cy="1705"/>
          </a:xfrm>
        </p:grpSpPr>
        <p:pic>
          <p:nvPicPr>
            <p:cNvPr id="8" name="Picture 4" descr="C:\Documenti\desk\dpr corso\picture\sonda Rx_zoom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6" r="44618"/>
            <a:stretch>
              <a:fillRect/>
            </a:stretch>
          </p:blipFill>
          <p:spPr bwMode="auto">
            <a:xfrm>
              <a:off x="2203" y="1846"/>
              <a:ext cx="911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272" y="1872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 dirty="0"/>
                <a:t>Ölçüm </a:t>
              </a:r>
              <a:r>
                <a:rPr lang="tr-TR" sz="1000" dirty="0" err="1"/>
                <a:t>Sensörü</a:t>
              </a: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170" y="2298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Cam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1242" y="2952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Ölçüm Sensörü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402" y="3270"/>
              <a:ext cx="106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Seramik somunu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384" y="3012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Di</a:t>
              </a:r>
              <a:r>
                <a:rPr lang="tr-TR" sz="1000"/>
                <a:t>yafram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3216" y="2430"/>
              <a:ext cx="126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KCL Sol</a:t>
              </a:r>
              <a:r>
                <a:rPr lang="tr-TR" sz="1000"/>
                <a:t>üsyon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173" y="1981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Refer</a:t>
              </a:r>
              <a:r>
                <a:rPr lang="tr-TR" sz="1000"/>
                <a:t>ans Kondüktör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</p:grpSp>
      <p:sp>
        <p:nvSpPr>
          <p:cNvPr id="16" name="İçerik Yer Tutucusu 2"/>
          <p:cNvSpPr txBox="1">
            <a:spLocks/>
          </p:cNvSpPr>
          <p:nvPr/>
        </p:nvSpPr>
        <p:spPr>
          <a:xfrm>
            <a:off x="390437" y="1728648"/>
            <a:ext cx="302895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CAM ELEKTROT</a:t>
            </a:r>
          </a:p>
        </p:txBody>
      </p:sp>
    </p:spTree>
    <p:extLst>
      <p:ext uri="{BB962C8B-B14F-4D97-AF65-F5344CB8AC3E}">
        <p14:creationId xmlns:p14="http://schemas.microsoft.com/office/powerpoint/2010/main" val="19107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tr-TR" dirty="0"/>
              <a:t>ORP ÖLÇÜMÜ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409575" y="1633538"/>
            <a:ext cx="8110538" cy="4424362"/>
            <a:chOff x="409575" y="1633538"/>
            <a:chExt cx="8110538" cy="4424362"/>
          </a:xfrm>
        </p:grpSpPr>
        <p:pic>
          <p:nvPicPr>
            <p:cNvPr id="6" name="Picture 14" descr="C:\Documenti\Immagini\modelli\Basic\cyn_ppm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8" y="1633538"/>
              <a:ext cx="7762875" cy="439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290763" y="5708650"/>
              <a:ext cx="4735512" cy="349250"/>
              <a:chOff x="1443" y="3596"/>
              <a:chExt cx="2983" cy="220"/>
            </a:xfrm>
          </p:grpSpPr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4032" y="3596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700</a:t>
                </a: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2474" y="3599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600</a:t>
                </a: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1892" y="3604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500</a:t>
                </a: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1443" y="3599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450</a:t>
                </a: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168400" y="2913063"/>
              <a:ext cx="657225" cy="2505075"/>
              <a:chOff x="837" y="1835"/>
              <a:chExt cx="414" cy="1578"/>
            </a:xfrm>
          </p:grpSpPr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845" y="3201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30</a:t>
                </a:r>
              </a:p>
            </p:txBody>
          </p:sp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843" y="2926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60</a:t>
                </a:r>
              </a:p>
            </p:txBody>
          </p:sp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>
                <a:off x="837" y="2471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90</a:t>
                </a:r>
              </a:p>
            </p:txBody>
          </p:sp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857" y="1835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120</a:t>
                </a:r>
              </a:p>
            </p:txBody>
          </p:sp>
        </p:grp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6092825" y="4857750"/>
              <a:ext cx="2368550" cy="355600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600"/>
                <a:t>1 ppm F. Chl   7,4 pH</a:t>
              </a:r>
            </a:p>
          </p:txBody>
        </p:sp>
        <p:sp>
          <p:nvSpPr>
            <p:cNvPr id="10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09575" y="4186238"/>
              <a:ext cx="828675" cy="5715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buFont typeface="Wingdings" pitchFamily="2" charset="2"/>
                <a:buNone/>
              </a:pPr>
              <a:r>
                <a:rPr lang="tr-TR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≤75</a:t>
              </a:r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 flipV="1">
              <a:off x="1258888" y="4468813"/>
              <a:ext cx="240347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5004048" y="1633537"/>
            <a:ext cx="3457327" cy="2199481"/>
            <a:chOff x="3922713" y="828675"/>
            <a:chExt cx="4781550" cy="3040063"/>
          </a:xfrm>
        </p:grpSpPr>
        <p:pic>
          <p:nvPicPr>
            <p:cNvPr id="21" name="Picture 15" descr="C:\Documenti\Immagini\modelli\Basic\ppm_redox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713" y="828675"/>
              <a:ext cx="4781550" cy="304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7094538" y="2170113"/>
              <a:ext cx="4762" cy="13557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 flipV="1">
              <a:off x="7112000" y="2178050"/>
              <a:ext cx="1174750" cy="793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465638" y="2105025"/>
              <a:ext cx="585787" cy="15240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1054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/>
              <a:t>ORP ÖLÇÜM CİHAZLARI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908720"/>
            <a:ext cx="3600400" cy="5328592"/>
          </a:xfrm>
        </p:spPr>
        <p:txBody>
          <a:bodyPr>
            <a:normAutofit/>
          </a:bodyPr>
          <a:lstStyle/>
          <a:p>
            <a:r>
              <a:rPr lang="tr-TR" dirty="0"/>
              <a:t>KONTROL 22 / PR</a:t>
            </a:r>
          </a:p>
          <a:p>
            <a:pPr lvl="1"/>
            <a:r>
              <a:rPr lang="tr-TR" dirty="0"/>
              <a:t>0 ÷ + 1000mV ÖLÇÜM ARALIĞI</a:t>
            </a:r>
          </a:p>
          <a:p>
            <a:pPr lvl="1"/>
            <a:r>
              <a:rPr lang="tr-TR" dirty="0"/>
              <a:t>% 1 F.S.</a:t>
            </a:r>
          </a:p>
          <a:p>
            <a:pPr lvl="1"/>
            <a:r>
              <a:rPr lang="tr-TR" dirty="0"/>
              <a:t>10mv HASSASİYET</a:t>
            </a:r>
          </a:p>
          <a:p>
            <a:r>
              <a:rPr lang="tr-TR" dirty="0"/>
              <a:t>KONTROL 40 / PR</a:t>
            </a:r>
          </a:p>
          <a:p>
            <a:pPr lvl="1"/>
            <a:r>
              <a:rPr lang="tr-TR" dirty="0"/>
              <a:t>±1500mV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1mV HASSASİYET</a:t>
            </a:r>
          </a:p>
          <a:p>
            <a:r>
              <a:rPr lang="tr-TR" dirty="0"/>
              <a:t>KONTROL 42 / PR </a:t>
            </a:r>
          </a:p>
          <a:p>
            <a:pPr lvl="1"/>
            <a:r>
              <a:rPr lang="tr-TR" dirty="0"/>
              <a:t>±1500mV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1mV HASSASİYET</a:t>
            </a:r>
          </a:p>
          <a:p>
            <a:r>
              <a:rPr lang="tr-TR" dirty="0"/>
              <a:t>KONTROL 200 / PR</a:t>
            </a:r>
          </a:p>
          <a:p>
            <a:pPr lvl="1"/>
            <a:r>
              <a:rPr lang="tr-TR" dirty="0"/>
              <a:t>±1500mV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1mV HASSASİYET</a:t>
            </a:r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860032" y="908720"/>
            <a:ext cx="3456384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KONTROL 500 / PR</a:t>
            </a:r>
          </a:p>
          <a:p>
            <a:pPr lvl="1"/>
            <a:r>
              <a:rPr lang="tr-TR" dirty="0"/>
              <a:t>±1500mV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1mV HASSASİYET</a:t>
            </a:r>
          </a:p>
          <a:p>
            <a:r>
              <a:rPr lang="tr-TR" dirty="0"/>
              <a:t>KONTROL 800 </a:t>
            </a:r>
          </a:p>
          <a:p>
            <a:pPr lvl="1"/>
            <a:r>
              <a:rPr lang="tr-TR" dirty="0"/>
              <a:t>±1500mV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1mV HASSASİYET</a:t>
            </a:r>
          </a:p>
          <a:p>
            <a:r>
              <a:rPr lang="tr-TR" dirty="0"/>
              <a:t>POOL PHOTOMETER</a:t>
            </a:r>
          </a:p>
          <a:p>
            <a:pPr lvl="1"/>
            <a:r>
              <a:rPr lang="tr-TR" dirty="0"/>
              <a:t>±1500mV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1mV HASSASİYET</a:t>
            </a:r>
          </a:p>
          <a:p>
            <a:r>
              <a:rPr lang="tr-TR" dirty="0"/>
              <a:t>PHOTOMETER</a:t>
            </a:r>
          </a:p>
          <a:p>
            <a:pPr lvl="1"/>
            <a:r>
              <a:rPr lang="tr-TR" dirty="0"/>
              <a:t>±1500mV ÖLÇÜM ARALIĞI</a:t>
            </a:r>
          </a:p>
          <a:p>
            <a:pPr lvl="1"/>
            <a:r>
              <a:rPr lang="tr-TR" dirty="0"/>
              <a:t>%1 F.S.</a:t>
            </a:r>
          </a:p>
          <a:p>
            <a:pPr lvl="1"/>
            <a:r>
              <a:rPr lang="tr-TR" dirty="0"/>
              <a:t>1mV HASSASİYET</a:t>
            </a:r>
          </a:p>
          <a:p>
            <a:pPr lvl="1"/>
            <a:endParaRPr lang="tr-TR" dirty="0"/>
          </a:p>
          <a:p>
            <a:endParaRPr lang="tr-TR" dirty="0"/>
          </a:p>
          <a:p>
            <a:pPr marL="457200" lvl="1" indent="0">
              <a:buFont typeface="Courier New" pitchFamily="49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82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/>
              <a:t>SEKO ORP ÖLÇÜM PROBLARI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628800"/>
            <a:ext cx="7920880" cy="27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4731970"/>
            <a:ext cx="7920881" cy="5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60" y="5733256"/>
            <a:ext cx="792088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/>
              <a:t>KABLO UZUNLUĞU MAX: 20M</a:t>
            </a:r>
          </a:p>
        </p:txBody>
      </p:sp>
    </p:spTree>
    <p:extLst>
      <p:ext uri="{BB962C8B-B14F-4D97-AF65-F5344CB8AC3E}">
        <p14:creationId xmlns:p14="http://schemas.microsoft.com/office/powerpoint/2010/main" val="14286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PH VE ORP PROB MEKANİK BAĞLANTISI</a:t>
            </a:r>
          </a:p>
        </p:txBody>
      </p:sp>
      <p:pic>
        <p:nvPicPr>
          <p:cNvPr id="4" name="Picture 3" descr="C:\WINDOWS\Desktop\dpr corso\picture\Installazion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98" y="1600200"/>
            <a:ext cx="61776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tr-TR"/>
              <a:t>İLETKENLİK ÖLÇÜMÜ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28192"/>
            <a:ext cx="5506244" cy="53265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G = 1 / R    S(SIEMENS)</a:t>
            </a:r>
          </a:p>
        </p:txBody>
      </p:sp>
      <p:sp>
        <p:nvSpPr>
          <p:cNvPr id="65" name="İçerik Yer Tutucusu 2"/>
          <p:cNvSpPr txBox="1">
            <a:spLocks/>
          </p:cNvSpPr>
          <p:nvPr/>
        </p:nvSpPr>
        <p:spPr>
          <a:xfrm>
            <a:off x="395536" y="2060848"/>
            <a:ext cx="5506244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G = I / V    S(SIEMENS)</a:t>
            </a:r>
          </a:p>
        </p:txBody>
      </p:sp>
      <p:grpSp>
        <p:nvGrpSpPr>
          <p:cNvPr id="64" name="Grup 63"/>
          <p:cNvGrpSpPr/>
          <p:nvPr/>
        </p:nvGrpSpPr>
        <p:grpSpPr>
          <a:xfrm>
            <a:off x="2387600" y="2924944"/>
            <a:ext cx="4275138" cy="3024336"/>
            <a:chOff x="2387600" y="2924944"/>
            <a:chExt cx="4275138" cy="302433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387600" y="4476080"/>
              <a:ext cx="4275138" cy="1473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635250" y="5153943"/>
              <a:ext cx="261938" cy="67627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159500" y="5150768"/>
              <a:ext cx="261938" cy="67627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2754313" y="3633118"/>
              <a:ext cx="0" cy="152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6280150" y="3631530"/>
              <a:ext cx="0" cy="152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5672138" y="3628355"/>
              <a:ext cx="58261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2760663" y="3637880"/>
              <a:ext cx="1058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3808413" y="3483893"/>
              <a:ext cx="11112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3889375" y="3339430"/>
              <a:ext cx="3175" cy="5857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3897313" y="3634705"/>
              <a:ext cx="126206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5154613" y="3375943"/>
              <a:ext cx="511175" cy="485775"/>
              <a:chOff x="3247" y="2275"/>
              <a:chExt cx="322" cy="306"/>
            </a:xfrm>
          </p:grpSpPr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3247" y="2275"/>
                <a:ext cx="322" cy="306"/>
              </a:xfrm>
              <a:prstGeom prst="ellips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>
                <a:off x="3279" y="2322"/>
                <a:ext cx="264" cy="20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H="1" flipV="1">
                <a:off x="3285" y="2342"/>
                <a:ext cx="249" cy="1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810000" y="515870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513138" y="5295230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810000" y="5287293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633788" y="54444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262438" y="53301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081463" y="5400005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233863" y="5528593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838575" y="5480968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941888" y="5642893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675188" y="5507955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862513" y="5290468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635500" y="533650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349875" y="5322218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184775" y="5434930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397500" y="5522243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110163" y="56095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889625" y="5115843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692775" y="5219030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861050" y="5314280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668963" y="5420643"/>
              <a:ext cx="120650" cy="13811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89300" y="5282530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082925" y="5411118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209925" y="5580980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526088" y="5347618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3454078" y="3177505"/>
              <a:ext cx="98457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it-IT" dirty="0"/>
                <a:t>-    +</a:t>
              </a: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4452938" y="5419055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4937125" y="5460330"/>
              <a:ext cx="130175" cy="130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3336925" y="5460330"/>
              <a:ext cx="130175" cy="13811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98850" y="5149180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3116263" y="5182518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4649788" y="51650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4438650" y="5233318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4038600" y="5223793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3954463" y="5657180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3692525" y="56476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3471863" y="55968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auto">
            <a:xfrm>
              <a:off x="4706938" y="571750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auto">
            <a:xfrm>
              <a:off x="4445000" y="5707980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4224338" y="5657180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7" name="Oval 62"/>
            <p:cNvSpPr>
              <a:spLocks noChangeArrowheads="1"/>
            </p:cNvSpPr>
            <p:nvPr/>
          </p:nvSpPr>
          <p:spPr bwMode="auto">
            <a:xfrm>
              <a:off x="5487988" y="518410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" name="Oval 63"/>
            <p:cNvSpPr>
              <a:spLocks noChangeArrowheads="1"/>
            </p:cNvSpPr>
            <p:nvPr/>
          </p:nvSpPr>
          <p:spPr bwMode="auto">
            <a:xfrm>
              <a:off x="5699125" y="50634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9" name="Oval 64"/>
            <p:cNvSpPr>
              <a:spLocks noChangeArrowheads="1"/>
            </p:cNvSpPr>
            <p:nvPr/>
          </p:nvSpPr>
          <p:spPr bwMode="auto">
            <a:xfrm>
              <a:off x="5105400" y="528570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0" name="Oval 65"/>
            <p:cNvSpPr>
              <a:spLocks noChangeArrowheads="1"/>
            </p:cNvSpPr>
            <p:nvPr/>
          </p:nvSpPr>
          <p:spPr bwMode="auto">
            <a:xfrm>
              <a:off x="5792788" y="55714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5556250" y="5638130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" name="Oval 67"/>
            <p:cNvSpPr>
              <a:spLocks noChangeArrowheads="1"/>
            </p:cNvSpPr>
            <p:nvPr/>
          </p:nvSpPr>
          <p:spPr bwMode="auto">
            <a:xfrm>
              <a:off x="5292725" y="5673055"/>
              <a:ext cx="130175" cy="1301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" name="İçerik Yer Tutucusu 2"/>
            <p:cNvSpPr txBox="1">
              <a:spLocks/>
            </p:cNvSpPr>
            <p:nvPr/>
          </p:nvSpPr>
          <p:spPr>
            <a:xfrm>
              <a:off x="5116512" y="2924944"/>
              <a:ext cx="649288" cy="5326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tr-TR" dirty="0"/>
                <a:t>R</a:t>
              </a:r>
            </a:p>
          </p:txBody>
        </p:sp>
        <p:sp>
          <p:nvSpPr>
            <p:cNvPr id="66" name="İçerik Yer Tutucusu 2"/>
            <p:cNvSpPr txBox="1">
              <a:spLocks/>
            </p:cNvSpPr>
            <p:nvPr/>
          </p:nvSpPr>
          <p:spPr>
            <a:xfrm>
              <a:off x="3347864" y="2924944"/>
              <a:ext cx="649288" cy="5326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tr-TR" dirty="0"/>
                <a:t>V</a:t>
              </a:r>
            </a:p>
          </p:txBody>
        </p:sp>
        <p:sp>
          <p:nvSpPr>
            <p:cNvPr id="67" name="İçerik Yer Tutucusu 2"/>
            <p:cNvSpPr txBox="1">
              <a:spLocks/>
            </p:cNvSpPr>
            <p:nvPr/>
          </p:nvSpPr>
          <p:spPr>
            <a:xfrm>
              <a:off x="4370965" y="3463728"/>
              <a:ext cx="649288" cy="7573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tr-TR" dirty="0"/>
                <a:t>&gt;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tr-TR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8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İLETKENLİK SENSORLERİ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SENSOR KODLAMASI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200" y="2060848"/>
            <a:ext cx="1954560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ÖRN: CTK-10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701468" y="2492896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C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2555776" y="2492896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T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427984" y="2492896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K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300192" y="2492896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10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01468" y="3068960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CONDUCTIVITY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2555776" y="3068960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TEMPERATURE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5508104" y="3515818"/>
            <a:ext cx="2016224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KATSAYI DEĞERİ</a:t>
            </a:r>
          </a:p>
        </p:txBody>
      </p:sp>
      <p:cxnSp>
        <p:nvCxnSpPr>
          <p:cNvPr id="17" name="Düz Ok Bağlayıcısı 16"/>
          <p:cNvCxnSpPr>
            <a:stCxn id="15" idx="0"/>
          </p:cNvCxnSpPr>
          <p:nvPr/>
        </p:nvCxnSpPr>
        <p:spPr>
          <a:xfrm flipH="1" flipV="1">
            <a:off x="5364088" y="2924944"/>
            <a:ext cx="1152128" cy="590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5" idx="0"/>
          </p:cNvCxnSpPr>
          <p:nvPr/>
        </p:nvCxnSpPr>
        <p:spPr>
          <a:xfrm flipV="1">
            <a:off x="6516216" y="2924944"/>
            <a:ext cx="720080" cy="590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İçerik Yer Tutucusu 2"/>
          <p:cNvSpPr txBox="1">
            <a:spLocks/>
          </p:cNvSpPr>
          <p:nvPr/>
        </p:nvSpPr>
        <p:spPr>
          <a:xfrm>
            <a:off x="457200" y="4653136"/>
            <a:ext cx="2530624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ÖRN: CTK1-SS-M10</a:t>
            </a:r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701468" y="5085184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C</a:t>
            </a:r>
          </a:p>
        </p:txBody>
      </p:sp>
      <p:sp>
        <p:nvSpPr>
          <p:cNvPr id="22" name="İçerik Yer Tutucusu 2"/>
          <p:cNvSpPr txBox="1">
            <a:spLocks/>
          </p:cNvSpPr>
          <p:nvPr/>
        </p:nvSpPr>
        <p:spPr>
          <a:xfrm>
            <a:off x="2555776" y="5085184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T</a:t>
            </a:r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6012160" y="5085184"/>
            <a:ext cx="79208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K1</a:t>
            </a:r>
          </a:p>
        </p:txBody>
      </p:sp>
      <p:sp>
        <p:nvSpPr>
          <p:cNvPr id="24" name="İçerik Yer Tutucusu 2"/>
          <p:cNvSpPr txBox="1">
            <a:spLocks/>
          </p:cNvSpPr>
          <p:nvPr/>
        </p:nvSpPr>
        <p:spPr>
          <a:xfrm>
            <a:off x="6876256" y="5085184"/>
            <a:ext cx="1296144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M10</a:t>
            </a:r>
          </a:p>
        </p:txBody>
      </p:sp>
      <p:sp>
        <p:nvSpPr>
          <p:cNvPr id="25" name="İçerik Yer Tutucusu 2"/>
          <p:cNvSpPr txBox="1">
            <a:spLocks/>
          </p:cNvSpPr>
          <p:nvPr/>
        </p:nvSpPr>
        <p:spPr>
          <a:xfrm>
            <a:off x="701468" y="5661248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CONDUCTIVITY</a:t>
            </a:r>
          </a:p>
        </p:txBody>
      </p:sp>
      <p:sp>
        <p:nvSpPr>
          <p:cNvPr id="26" name="İçerik Yer Tutucusu 2"/>
          <p:cNvSpPr txBox="1">
            <a:spLocks/>
          </p:cNvSpPr>
          <p:nvPr/>
        </p:nvSpPr>
        <p:spPr>
          <a:xfrm>
            <a:off x="2555776" y="5661248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TEMPERATURE</a:t>
            </a:r>
          </a:p>
        </p:txBody>
      </p:sp>
      <p:cxnSp>
        <p:nvCxnSpPr>
          <p:cNvPr id="31" name="Düz Ok Bağlayıcısı 30"/>
          <p:cNvCxnSpPr>
            <a:stCxn id="15" idx="2"/>
            <a:endCxn id="23" idx="0"/>
          </p:cNvCxnSpPr>
          <p:nvPr/>
        </p:nvCxnSpPr>
        <p:spPr>
          <a:xfrm flipH="1">
            <a:off x="6408204" y="3976465"/>
            <a:ext cx="108012" cy="1108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İçerik Yer Tutucusu 2"/>
          <p:cNvSpPr txBox="1">
            <a:spLocks/>
          </p:cNvSpPr>
          <p:nvPr/>
        </p:nvSpPr>
        <p:spPr>
          <a:xfrm>
            <a:off x="6804248" y="5661248"/>
            <a:ext cx="1728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DAHİLİ KABLO UZUNLUĞU</a:t>
            </a:r>
          </a:p>
        </p:txBody>
      </p:sp>
      <p:sp>
        <p:nvSpPr>
          <p:cNvPr id="27" name="İçerik Yer Tutucusu 2"/>
          <p:cNvSpPr txBox="1">
            <a:spLocks/>
          </p:cNvSpPr>
          <p:nvPr/>
        </p:nvSpPr>
        <p:spPr>
          <a:xfrm>
            <a:off x="4427984" y="5090087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SS</a:t>
            </a: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4456406" y="5659434"/>
            <a:ext cx="187220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000" dirty="0"/>
              <a:t>STAIN STEEL</a:t>
            </a:r>
          </a:p>
        </p:txBody>
      </p:sp>
    </p:spTree>
    <p:extLst>
      <p:ext uri="{BB962C8B-B14F-4D97-AF65-F5344CB8AC3E}">
        <p14:creationId xmlns:p14="http://schemas.microsoft.com/office/powerpoint/2010/main" val="33546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  <p:bldP spid="9" grpId="0"/>
      <p:bldP spid="10" grpId="0"/>
      <p:bldP spid="11" grpId="0"/>
      <p:bldP spid="12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SENSOR KATSAYILARI ÖLÇÜM DEĞERLERİ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/>
              <a:t>İLETKENLİK SENSORLERİ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8269" r="4089" b="8785"/>
          <a:stretch/>
        </p:blipFill>
        <p:spPr bwMode="auto">
          <a:xfrm>
            <a:off x="467544" y="3212976"/>
            <a:ext cx="535554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823083" y="3669165"/>
            <a:ext cx="238754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100…20.000</a:t>
            </a:r>
            <a:r>
              <a:rPr lang="el-GR" dirty="0"/>
              <a:t>μ</a:t>
            </a:r>
            <a:r>
              <a:rPr lang="tr-TR" dirty="0"/>
              <a:t>S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823083" y="4158386"/>
            <a:ext cx="238754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20……4.000</a:t>
            </a:r>
            <a:r>
              <a:rPr lang="el-GR" dirty="0"/>
              <a:t>μ</a:t>
            </a:r>
            <a:r>
              <a:rPr lang="tr-TR" dirty="0"/>
              <a:t>S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823083" y="4618887"/>
            <a:ext cx="238754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10…2.000</a:t>
            </a:r>
            <a:r>
              <a:rPr lang="el-GR" dirty="0"/>
              <a:t>μ</a:t>
            </a:r>
            <a:r>
              <a:rPr lang="tr-TR" dirty="0"/>
              <a:t>S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5823083" y="2852935"/>
            <a:ext cx="2387547" cy="81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SEKO</a:t>
            </a:r>
          </a:p>
        </p:txBody>
      </p:sp>
    </p:spTree>
    <p:extLst>
      <p:ext uri="{BB962C8B-B14F-4D97-AF65-F5344CB8AC3E}">
        <p14:creationId xmlns:p14="http://schemas.microsoft.com/office/powerpoint/2010/main" val="33692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tr-TR" dirty="0"/>
              <a:t>İLETKENLİK SENSORLERİ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STANDART SENSORLER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43" y="1700808"/>
            <a:ext cx="5629029" cy="472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168">
            <a:off x="738096" y="2049718"/>
            <a:ext cx="1943350" cy="14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5085">
            <a:off x="1144440" y="4032337"/>
            <a:ext cx="1293202" cy="20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tr-TR" b="1" u="sng" dirty="0"/>
              <a:t>ÖLÇÜM VE ÖLÇÜM CİHAZI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936103"/>
          </a:xfrm>
        </p:spPr>
        <p:txBody>
          <a:bodyPr/>
          <a:lstStyle/>
          <a:p>
            <a:r>
              <a:rPr lang="tr-TR" u="sng" dirty="0"/>
              <a:t>ÖLÇÜM :</a:t>
            </a:r>
            <a:r>
              <a:rPr lang="tr-TR" dirty="0"/>
              <a:t> BİR BİLEŞİĞİN BELİRLİ BİR ÖZELLİĞE SAHİP OLUP OLMADIĞINI GÖZLEMLEMEKTİR.</a:t>
            </a:r>
            <a:endParaRPr lang="tr-TR" u="sng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7200" y="386104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u="sng" dirty="0"/>
              <a:t>ÖLÇÜM CİHAZI:</a:t>
            </a:r>
            <a:r>
              <a:rPr lang="tr-TR" dirty="0"/>
              <a:t> ÖLÇÜMDE ELDE EDİLEN GÖZLEM SONUÇLARINI İNSANLARIN ALGILAYABİLECEĞİ DİLE ÇEVİREN CİHAZA VERİLEN İSİMDİR 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613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tr-TR" dirty="0"/>
              <a:t>İLETKENLİK SENSORLERİ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405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DAHİLİ SICAKLIK PROBLU SENSORLER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6021288"/>
            <a:ext cx="8229600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DAHİLİ KABLOSU OLMAYAN MODELLER MAX: 50 M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20">
            <a:off x="672487" y="3932276"/>
            <a:ext cx="2853735" cy="11147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649">
            <a:off x="1702595" y="1508405"/>
            <a:ext cx="1060848" cy="19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tr-TR" dirty="0"/>
              <a:t>İLETKENLİK PROBLARI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50405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ÖZEL UYGULAMALAR İÇİN PROBLAR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5"/>
            <a:ext cx="1800200" cy="18859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1747639" cy="1882619"/>
          </a:xfrm>
          <a:prstGeom prst="rect">
            <a:avLst/>
          </a:prstGeom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2780627" y="2463748"/>
            <a:ext cx="1215309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CT-K1-SS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51920" y="2463748"/>
            <a:ext cx="1152128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C=1 cm-1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004048" y="2463748"/>
            <a:ext cx="1008112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K=1 cm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6025658" y="2463748"/>
            <a:ext cx="850598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100 ͦC</a:t>
            </a: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6876256" y="2463748"/>
            <a:ext cx="850598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PTFE</a:t>
            </a: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7709016" y="2463748"/>
            <a:ext cx="1039447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5-10 m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2780627" y="4910368"/>
            <a:ext cx="1215309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CT-K1-GR</a:t>
            </a: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3851920" y="4910368"/>
            <a:ext cx="1152128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C=1 cm-1</a:t>
            </a: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5004048" y="4910368"/>
            <a:ext cx="1008112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K=1 cm</a:t>
            </a: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6025658" y="4910368"/>
            <a:ext cx="850598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50 ͦC</a:t>
            </a:r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6876256" y="4910368"/>
            <a:ext cx="850598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PVC</a:t>
            </a:r>
          </a:p>
        </p:txBody>
      </p:sp>
      <p:sp>
        <p:nvSpPr>
          <p:cNvPr id="20" name="İçerik Yer Tutucusu 2"/>
          <p:cNvSpPr txBox="1">
            <a:spLocks/>
          </p:cNvSpPr>
          <p:nvPr/>
        </p:nvSpPr>
        <p:spPr>
          <a:xfrm>
            <a:off x="7709016" y="4910368"/>
            <a:ext cx="1039447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5-10 m</a:t>
            </a:r>
          </a:p>
        </p:txBody>
      </p:sp>
    </p:spTree>
    <p:extLst>
      <p:ext uri="{BB962C8B-B14F-4D97-AF65-F5344CB8AC3E}">
        <p14:creationId xmlns:p14="http://schemas.microsoft.com/office/powerpoint/2010/main" val="19321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İLETKENLİK SENSORLERİ MEKANİK BAĞLANTISI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465436" cy="45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6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İLETKENLİK ÖLÇÜM CİHAZLARI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781128"/>
          </a:xfrm>
        </p:spPr>
        <p:txBody>
          <a:bodyPr/>
          <a:lstStyle/>
          <a:p>
            <a:r>
              <a:rPr lang="tr-TR" dirty="0"/>
              <a:t>KONTROL 40 / CD</a:t>
            </a:r>
          </a:p>
          <a:p>
            <a:pPr lvl="1"/>
            <a:r>
              <a:rPr lang="tr-TR" dirty="0"/>
              <a:t>K40 LOW COND.</a:t>
            </a:r>
          </a:p>
          <a:p>
            <a:pPr lvl="2"/>
            <a:r>
              <a:rPr lang="tr-TR" dirty="0"/>
              <a:t>1….200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% 1 F.S. </a:t>
            </a:r>
          </a:p>
          <a:p>
            <a:pPr lvl="2"/>
            <a:r>
              <a:rPr lang="tr-TR" dirty="0"/>
              <a:t>K 10 PROB SADECE</a:t>
            </a:r>
          </a:p>
          <a:p>
            <a:pPr lvl="2"/>
            <a:r>
              <a:rPr lang="tr-TR" dirty="0"/>
              <a:t>%1 HASSASİYET</a:t>
            </a:r>
          </a:p>
          <a:p>
            <a:pPr lvl="1"/>
            <a:r>
              <a:rPr lang="tr-TR" dirty="0"/>
              <a:t>K40 HIGH COND.</a:t>
            </a:r>
          </a:p>
          <a:p>
            <a:pPr lvl="2"/>
            <a:r>
              <a:rPr lang="tr-TR" dirty="0"/>
              <a:t>200….50.000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% 1 F.S.</a:t>
            </a:r>
          </a:p>
          <a:p>
            <a:pPr lvl="2"/>
            <a:r>
              <a:rPr lang="tr-TR" dirty="0"/>
              <a:t>K 1 PROB SADECE</a:t>
            </a:r>
          </a:p>
          <a:p>
            <a:pPr lvl="2"/>
            <a:r>
              <a:rPr lang="tr-TR" dirty="0"/>
              <a:t>% 1 HASSASİYET</a:t>
            </a:r>
          </a:p>
          <a:p>
            <a:pPr lvl="1"/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496188" y="2060848"/>
            <a:ext cx="325070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tr-TR" dirty="0"/>
              <a:t>K40 MULTİ RAGE</a:t>
            </a:r>
          </a:p>
          <a:p>
            <a:pPr lvl="2"/>
            <a:r>
              <a:rPr lang="tr-TR" dirty="0"/>
              <a:t>% 1 F.S.</a:t>
            </a:r>
          </a:p>
          <a:p>
            <a:pPr lvl="2"/>
            <a:r>
              <a:rPr lang="tr-TR" dirty="0"/>
              <a:t>% 1 HASSASİYET</a:t>
            </a:r>
          </a:p>
          <a:p>
            <a:pPr lvl="2"/>
            <a:r>
              <a:rPr lang="tr-TR" dirty="0"/>
              <a:t>K 10 PROB İLE</a:t>
            </a:r>
          </a:p>
          <a:p>
            <a:pPr lvl="3"/>
            <a:r>
              <a:rPr lang="tr-TR" dirty="0"/>
              <a:t>10….2.000 </a:t>
            </a:r>
            <a:r>
              <a:rPr lang="el-GR" dirty="0"/>
              <a:t>μ</a:t>
            </a:r>
            <a:r>
              <a:rPr lang="tr-TR" dirty="0"/>
              <a:t>S </a:t>
            </a:r>
          </a:p>
          <a:p>
            <a:pPr lvl="2"/>
            <a:r>
              <a:rPr lang="tr-TR" dirty="0"/>
              <a:t>K 5 PROB İLE</a:t>
            </a:r>
          </a:p>
          <a:p>
            <a:pPr lvl="3"/>
            <a:r>
              <a:rPr lang="tr-TR" dirty="0"/>
              <a:t>20….4.000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K 1 PROB İLE</a:t>
            </a:r>
          </a:p>
          <a:p>
            <a:pPr lvl="3"/>
            <a:r>
              <a:rPr lang="tr-TR" dirty="0"/>
              <a:t>100….20.000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62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İLETKENLİK ÖLÇÜM CİHAZLARI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709120"/>
          </a:xfrm>
        </p:spPr>
        <p:txBody>
          <a:bodyPr/>
          <a:lstStyle/>
          <a:p>
            <a:r>
              <a:rPr lang="tr-TR" dirty="0"/>
              <a:t>KONTROL 100 / CD</a:t>
            </a:r>
          </a:p>
          <a:p>
            <a:pPr lvl="1"/>
            <a:r>
              <a:rPr lang="tr-TR" dirty="0"/>
              <a:t>% 1 F.S. </a:t>
            </a:r>
          </a:p>
          <a:p>
            <a:pPr lvl="1"/>
            <a:r>
              <a:rPr lang="tr-TR" dirty="0"/>
              <a:t>% 1 HASSASİYET</a:t>
            </a:r>
          </a:p>
          <a:p>
            <a:pPr lvl="1"/>
            <a:r>
              <a:rPr lang="tr-TR" dirty="0"/>
              <a:t>K 10 PROB İLE</a:t>
            </a:r>
          </a:p>
          <a:p>
            <a:pPr lvl="2"/>
            <a:r>
              <a:rPr lang="tr-TR" dirty="0"/>
              <a:t>0….2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1"/>
            <a:r>
              <a:rPr lang="tr-TR" dirty="0"/>
              <a:t>K 1 PROB İLE </a:t>
            </a:r>
          </a:p>
          <a:p>
            <a:pPr lvl="2"/>
            <a:r>
              <a:rPr lang="tr-TR" dirty="0"/>
              <a:t>0….20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716016" y="1600200"/>
            <a:ext cx="3250704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KONTROL 500 / CD</a:t>
            </a:r>
          </a:p>
          <a:p>
            <a:pPr lvl="1"/>
            <a:r>
              <a:rPr lang="tr-TR" dirty="0"/>
              <a:t>% 1 F.S. </a:t>
            </a:r>
          </a:p>
          <a:p>
            <a:pPr lvl="1"/>
            <a:r>
              <a:rPr lang="tr-TR" dirty="0"/>
              <a:t>% 1 HASSASİYET</a:t>
            </a:r>
          </a:p>
          <a:p>
            <a:pPr lvl="1"/>
            <a:r>
              <a:rPr lang="tr-TR" dirty="0"/>
              <a:t>K 10 PROB İLE</a:t>
            </a:r>
          </a:p>
          <a:p>
            <a:pPr lvl="2"/>
            <a:r>
              <a:rPr lang="tr-TR" dirty="0"/>
              <a:t>0….2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0…..20.000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1"/>
            <a:r>
              <a:rPr lang="tr-TR" dirty="0"/>
              <a:t>K 1 PROB İLE </a:t>
            </a:r>
          </a:p>
          <a:p>
            <a:pPr lvl="2"/>
            <a:r>
              <a:rPr lang="tr-TR" dirty="0"/>
              <a:t>0….20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pPr lvl="2"/>
            <a:r>
              <a:rPr lang="tr-TR" dirty="0"/>
              <a:t>0….200.000 </a:t>
            </a:r>
            <a:r>
              <a:rPr lang="el-GR" dirty="0"/>
              <a:t>μ</a:t>
            </a:r>
            <a:r>
              <a:rPr lang="tr-TR" dirty="0"/>
              <a:t>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1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INDUCTIVE İLETKENLİK SENSORU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/>
          <a:stretch/>
        </p:blipFill>
        <p:spPr bwMode="auto">
          <a:xfrm>
            <a:off x="2555776" y="1588692"/>
            <a:ext cx="3817117" cy="248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3361213" y="4797152"/>
            <a:ext cx="2206242" cy="40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000" dirty="0"/>
              <a:t>1000 </a:t>
            </a:r>
            <a:r>
              <a:rPr lang="el-GR" sz="2000" dirty="0"/>
              <a:t>μ</a:t>
            </a:r>
            <a:r>
              <a:rPr lang="tr-TR" sz="2000" dirty="0"/>
              <a:t>S ÷ 1,00 S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361213" y="4293096"/>
            <a:ext cx="2206242" cy="40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000" dirty="0"/>
              <a:t>-5 ÷ 60 ͦC 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584014" y="5373216"/>
            <a:ext cx="5760640" cy="40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000" dirty="0"/>
              <a:t>K500 MODELLERİNDE KULLANILMAKTADIR</a:t>
            </a:r>
          </a:p>
        </p:txBody>
      </p:sp>
    </p:spTree>
    <p:extLst>
      <p:ext uri="{BB962C8B-B14F-4D97-AF65-F5344CB8AC3E}">
        <p14:creationId xmlns:p14="http://schemas.microsoft.com/office/powerpoint/2010/main" val="12288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tr-TR" dirty="0"/>
              <a:t>KLOR ÖLÇÜMÜ</a:t>
            </a:r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6534"/>
              </p:ext>
            </p:extLst>
          </p:nvPr>
        </p:nvGraphicFramePr>
        <p:xfrm>
          <a:off x="395536" y="1628800"/>
          <a:ext cx="8323263" cy="4493938"/>
        </p:xfrm>
        <a:graphic>
          <a:graphicData uri="http://schemas.openxmlformats.org/drawingml/2006/table">
            <a:tbl>
              <a:tblPr/>
              <a:tblGrid>
                <a:gridCol w="351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AMPEROMETRIC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SENSOR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SERBEST KLOR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(CU-PT)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IYON SEÇİCİ (POTANTIOSTATIC) SENSOR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SERBEST KLOR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TOPLAM KLOR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FOTOMETRİK ÖLÇÜM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SERBEST KLOR 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(DPD1)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OPLAM KLOR 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(DPD3)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60466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AMPEROMETRIC SENSOR </a:t>
            </a:r>
          </a:p>
        </p:txBody>
      </p:sp>
      <p:pic>
        <p:nvPicPr>
          <p:cNvPr id="4" name="Picture 2053" descr="C:\Manuali\Pc90\pc90pic\pool star diversey front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49964" r="47486" b="13975"/>
          <a:stretch/>
        </p:blipFill>
        <p:spPr bwMode="auto">
          <a:xfrm>
            <a:off x="5193818" y="3809853"/>
            <a:ext cx="2396837" cy="27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364088" y="4097885"/>
            <a:ext cx="1872208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2317336"/>
            <a:ext cx="3610744" cy="4478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 – 5 </a:t>
            </a:r>
            <a:r>
              <a:rPr lang="tr-TR" dirty="0" err="1"/>
              <a:t>ppm</a:t>
            </a:r>
            <a:r>
              <a:rPr lang="tr-TR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63" y="4066665"/>
            <a:ext cx="24860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1558163" y="5663526"/>
            <a:ext cx="2458616" cy="427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/>
              <a:t>K800 KLOR ÖLÇÜM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60" y="1916395"/>
            <a:ext cx="1285408" cy="12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60466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AMPEROMETRIC SENSOR 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2317334"/>
            <a:ext cx="7643192" cy="363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PROBLARIN KULLANMA TALİMATI </a:t>
            </a:r>
            <a:r>
              <a:rPr lang="en-US" b="1" dirty="0"/>
              <a:t>:</a:t>
            </a:r>
          </a:p>
          <a:p>
            <a:r>
              <a:rPr lang="tr-TR" dirty="0"/>
              <a:t>SU HIZI </a:t>
            </a:r>
            <a:r>
              <a:rPr lang="en-US" dirty="0"/>
              <a:t>&gt;=</a:t>
            </a:r>
            <a:r>
              <a:rPr lang="tr-TR" dirty="0"/>
              <a:t>6</a:t>
            </a:r>
            <a:r>
              <a:rPr lang="en-US" dirty="0"/>
              <a:t>0 Lt / H</a:t>
            </a:r>
            <a:r>
              <a:rPr lang="tr-TR" dirty="0"/>
              <a:t> – MAX : 5 BAR</a:t>
            </a:r>
            <a:endParaRPr lang="en-US" dirty="0"/>
          </a:p>
          <a:p>
            <a:r>
              <a:rPr lang="tr-TR" dirty="0"/>
              <a:t>İL KURULUMDA KALİBRASYON YAPMANDAN ÖNDE OKUMANIN SABİTLENMESİ İÇİN ; EN AZ 2 SAAT EN FAZLA 2 GÜN GEÇMELİ</a:t>
            </a:r>
            <a:r>
              <a:rPr lang="en-US" dirty="0"/>
              <a:t>;</a:t>
            </a:r>
            <a:endParaRPr lang="tr-TR" dirty="0"/>
          </a:p>
          <a:p>
            <a:r>
              <a:rPr lang="tr-TR" dirty="0"/>
              <a:t>SU HIZI SABİT VEYA YETERLİ DEĞİLSE OKUMA YANLIŞ OLACAKTIR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604664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267744" y="2205615"/>
            <a:ext cx="5688632" cy="4016389"/>
            <a:chOff x="2267744" y="2205615"/>
            <a:chExt cx="5688632" cy="4016389"/>
          </a:xfrm>
        </p:grpSpPr>
        <p:pic>
          <p:nvPicPr>
            <p:cNvPr id="10" name="Picture 3" descr="C:\SCODATI\SCODOC\Immagini\modelli\Sonda Ioni Selettivi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137" y="2205615"/>
              <a:ext cx="2562225" cy="326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3741737" y="5434590"/>
              <a:ext cx="854075" cy="425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 flipV="1">
              <a:off x="5626099" y="5255202"/>
              <a:ext cx="547688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3775074" y="4410652"/>
              <a:ext cx="1019175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5924548" y="3982027"/>
              <a:ext cx="1520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967287" y="4223327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4786312" y="4293177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4938712" y="4421765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4711699" y="4467802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6248399" y="4602740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6067424" y="4672590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6219824" y="4801177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5992812" y="4847215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798887" y="4620202"/>
              <a:ext cx="2255837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" name="İçerik Yer Tutucusu 2"/>
            <p:cNvSpPr txBox="1">
              <a:spLocks/>
            </p:cNvSpPr>
            <p:nvPr/>
          </p:nvSpPr>
          <p:spPr>
            <a:xfrm>
              <a:off x="2267744" y="4261600"/>
              <a:ext cx="150733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tr-TR" dirty="0"/>
                <a:t>REFERANS ELEKTROLİTİ</a:t>
              </a:r>
            </a:p>
          </p:txBody>
        </p:sp>
        <p:sp>
          <p:nvSpPr>
            <p:cNvPr id="33" name="İçerik Yer Tutucusu 2"/>
            <p:cNvSpPr txBox="1">
              <a:spLocks/>
            </p:cNvSpPr>
            <p:nvPr/>
          </p:nvSpPr>
          <p:spPr>
            <a:xfrm>
              <a:off x="2267744" y="5544301"/>
              <a:ext cx="150733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tr-TR" dirty="0"/>
                <a:t>İYON SEÇİCİ MEMBRAN</a:t>
              </a:r>
            </a:p>
          </p:txBody>
        </p:sp>
        <p:sp>
          <p:nvSpPr>
            <p:cNvPr id="34" name="İçerik Yer Tutucusu 2"/>
            <p:cNvSpPr txBox="1">
              <a:spLocks/>
            </p:cNvSpPr>
            <p:nvPr/>
          </p:nvSpPr>
          <p:spPr>
            <a:xfrm>
              <a:off x="7445373" y="3665191"/>
              <a:ext cx="511003" cy="3168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tr-TR" dirty="0"/>
                <a:t>AG</a:t>
              </a:r>
            </a:p>
          </p:txBody>
        </p:sp>
        <p:sp>
          <p:nvSpPr>
            <p:cNvPr id="36" name="İçerik Yer Tutucusu 2"/>
            <p:cNvSpPr txBox="1">
              <a:spLocks/>
            </p:cNvSpPr>
            <p:nvPr/>
          </p:nvSpPr>
          <p:spPr>
            <a:xfrm>
              <a:off x="5992812" y="5905168"/>
              <a:ext cx="511003" cy="3168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tr-TR" dirty="0"/>
                <a:t>AU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81827"/>
            <a:ext cx="16287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4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tr-TR" b="1" u="sng" dirty="0"/>
              <a:t>ÖLÇÜM KONTROL CİHAZI NEDİR?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39657" y="27809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3600" dirty="0"/>
              <a:t>ÖLÇÜLEN ÖLÇÜM DEĞERLERİNE GÖRE ELEKTRİKSEL VEYA SAYISAL ÇIKIŞ VEREBİLEN CİHAZA VERİLEN İSİMDİR.</a:t>
            </a:r>
          </a:p>
        </p:txBody>
      </p:sp>
    </p:spTree>
    <p:extLst>
      <p:ext uri="{BB962C8B-B14F-4D97-AF65-F5344CB8AC3E}">
        <p14:creationId xmlns:p14="http://schemas.microsoft.com/office/powerpoint/2010/main" val="13277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604664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2320961"/>
            <a:ext cx="2314600" cy="96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0……200 </a:t>
            </a:r>
            <a:r>
              <a:rPr lang="tr-TR" dirty="0" err="1"/>
              <a:t>ppm</a:t>
            </a:r>
            <a:r>
              <a:rPr lang="tr-TR" dirty="0"/>
              <a:t>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17335"/>
            <a:ext cx="2447925" cy="26860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7957" r="67844" b="7366"/>
          <a:stretch/>
        </p:blipFill>
        <p:spPr>
          <a:xfrm>
            <a:off x="3047099" y="3501008"/>
            <a:ext cx="1848307" cy="185881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96" y="3861048"/>
            <a:ext cx="1378380" cy="1369818"/>
          </a:xfrm>
          <a:prstGeom prst="rect">
            <a:avLst/>
          </a:prstGeom>
        </p:spPr>
      </p:pic>
      <p:sp>
        <p:nvSpPr>
          <p:cNvPr id="14" name="İçerik Yer Tutucusu 2"/>
          <p:cNvSpPr txBox="1">
            <a:spLocks/>
          </p:cNvSpPr>
          <p:nvPr/>
        </p:nvSpPr>
        <p:spPr>
          <a:xfrm>
            <a:off x="457200" y="5712447"/>
            <a:ext cx="2314600" cy="48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KONTROL 40 \ CL</a:t>
            </a: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2771800" y="5712446"/>
            <a:ext cx="2952328" cy="884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KONTROL 50-100MP/500/502</a:t>
            </a:r>
          </a:p>
          <a:p>
            <a:pPr marL="0" indent="0" algn="ctr">
              <a:buNone/>
            </a:pPr>
            <a:r>
              <a:rPr lang="tr-TR" dirty="0"/>
              <a:t> CL</a:t>
            </a:r>
          </a:p>
        </p:txBody>
      </p:sp>
    </p:spTree>
    <p:extLst>
      <p:ext uri="{BB962C8B-B14F-4D97-AF65-F5344CB8AC3E}">
        <p14:creationId xmlns:p14="http://schemas.microsoft.com/office/powerpoint/2010/main" val="12841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4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6995120" cy="504056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 ÇEŞİTLERİ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136904" cy="389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3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6995120" cy="504056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 ÇEŞİTLERİ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75892" r="1076"/>
          <a:stretch/>
        </p:blipFill>
        <p:spPr bwMode="auto">
          <a:xfrm>
            <a:off x="627436" y="5237018"/>
            <a:ext cx="7776865" cy="100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627437" y="1412776"/>
            <a:ext cx="777686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PROBLARIN KULLANMA TALİMATI </a:t>
            </a:r>
            <a:r>
              <a:rPr lang="en-US" b="1" dirty="0"/>
              <a:t>:</a:t>
            </a:r>
          </a:p>
          <a:p>
            <a:r>
              <a:rPr lang="tr-TR" dirty="0"/>
              <a:t>ELEKTROLİTİ İÇİNE DÖKÜN </a:t>
            </a:r>
          </a:p>
          <a:p>
            <a:r>
              <a:rPr lang="tr-TR" dirty="0"/>
              <a:t>SU HIZI </a:t>
            </a:r>
            <a:r>
              <a:rPr lang="en-US" dirty="0"/>
              <a:t>&gt;=30 Lt / H</a:t>
            </a:r>
            <a:r>
              <a:rPr lang="tr-TR" dirty="0"/>
              <a:t> – MAX: 1 BAR</a:t>
            </a:r>
            <a:endParaRPr lang="en-US" dirty="0"/>
          </a:p>
          <a:p>
            <a:r>
              <a:rPr lang="tr-TR" dirty="0"/>
              <a:t>PROB ÇIKIŞ SİNYALİ 4÷20 </a:t>
            </a:r>
            <a:r>
              <a:rPr lang="tr-TR" dirty="0" err="1"/>
              <a:t>mA</a:t>
            </a:r>
            <a:r>
              <a:rPr lang="tr-TR" dirty="0"/>
              <a:t>;</a:t>
            </a:r>
          </a:p>
          <a:p>
            <a:r>
              <a:rPr lang="tr-TR" dirty="0"/>
              <a:t>KABLO UZUNLUĞU EN FAZLA 15 M;</a:t>
            </a:r>
            <a:endParaRPr lang="en-US" dirty="0"/>
          </a:p>
          <a:p>
            <a:r>
              <a:rPr lang="tr-TR" dirty="0"/>
              <a:t>İL KURULUMDA KALİBRASYON YAPMANDAN ÖNDE OKUMANIN SABİTLENMESİ İÇİN ; EN AZ 2 SAAT EN FAZLA 2 GÜN GEÇMELİ</a:t>
            </a:r>
            <a:r>
              <a:rPr lang="en-US" dirty="0"/>
              <a:t>;</a:t>
            </a:r>
            <a:endParaRPr lang="tr-TR" dirty="0"/>
          </a:p>
          <a:p>
            <a:r>
              <a:rPr lang="tr-TR" dirty="0"/>
              <a:t>SU HIZI SABİT VEYA YETERLİ DEĞİLSE OKUMA YANLIŞ OLACAKTIR</a:t>
            </a:r>
          </a:p>
          <a:p>
            <a:r>
              <a:rPr lang="tr-TR" dirty="0"/>
              <a:t>BU PROB TÜRÜ İÇİN ÖZEL TASARLANMIŞ OLAN TUTUCU İLE KULLANILMALIDIR.</a:t>
            </a:r>
            <a:endParaRPr lang="en-US" dirty="0"/>
          </a:p>
          <a:p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27437" y="4797152"/>
            <a:ext cx="7776864" cy="435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DENİZ SUYU İÇİN;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6995120" cy="504056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 ÇEŞİTLERİ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5967"/>
            <a:ext cx="7804348" cy="369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6995120" cy="504056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 ÇEŞİTLERİ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27437" y="2132856"/>
            <a:ext cx="7776864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PROBLARIN KULLANMA TALİMATI </a:t>
            </a:r>
            <a:r>
              <a:rPr lang="en-US" b="1" dirty="0"/>
              <a:t>:</a:t>
            </a:r>
          </a:p>
          <a:p>
            <a:r>
              <a:rPr lang="tr-TR" dirty="0"/>
              <a:t>ELEKTROLİTİ İÇİNE DÖKÜN </a:t>
            </a:r>
          </a:p>
          <a:p>
            <a:r>
              <a:rPr lang="tr-TR" dirty="0"/>
              <a:t>SU HIZI </a:t>
            </a:r>
            <a:r>
              <a:rPr lang="en-US" dirty="0"/>
              <a:t>&gt;=</a:t>
            </a:r>
            <a:r>
              <a:rPr lang="tr-TR" dirty="0"/>
              <a:t>8</a:t>
            </a:r>
            <a:r>
              <a:rPr lang="en-US" dirty="0"/>
              <a:t>0 Lt / H</a:t>
            </a:r>
            <a:r>
              <a:rPr lang="tr-TR" dirty="0"/>
              <a:t> – MAX: 1 BAR</a:t>
            </a:r>
            <a:endParaRPr lang="en-US" dirty="0"/>
          </a:p>
          <a:p>
            <a:r>
              <a:rPr lang="tr-TR" dirty="0"/>
              <a:t>PROB ÇIKIŞ SİNYALİ 4÷20 </a:t>
            </a:r>
            <a:r>
              <a:rPr lang="tr-TR" dirty="0" err="1"/>
              <a:t>mA</a:t>
            </a:r>
            <a:r>
              <a:rPr lang="tr-TR" dirty="0"/>
              <a:t>;</a:t>
            </a:r>
          </a:p>
          <a:p>
            <a:r>
              <a:rPr lang="tr-TR" dirty="0"/>
              <a:t>KABLO UZUNLUĞU EN FAZLA 15 M;</a:t>
            </a:r>
            <a:endParaRPr lang="en-US" dirty="0"/>
          </a:p>
          <a:p>
            <a:r>
              <a:rPr lang="tr-TR" dirty="0"/>
              <a:t>İL KURULUMDA KALİBRASYON YAPMANDAN ÖNDE OKUMANIN SABİTLENMESİ İÇİN ; EN AZ 2 SAAT EN FAZLA 2 GÜN GEÇMELİ</a:t>
            </a:r>
            <a:r>
              <a:rPr lang="en-US" dirty="0"/>
              <a:t>;</a:t>
            </a:r>
            <a:endParaRPr lang="tr-TR" dirty="0"/>
          </a:p>
          <a:p>
            <a:r>
              <a:rPr lang="tr-TR" dirty="0"/>
              <a:t>SU HIZI SABİT VEYA YETERLİ DEĞİLSE OKUMA YANLIŞ VE OLACAKTIR</a:t>
            </a:r>
          </a:p>
          <a:p>
            <a:r>
              <a:rPr lang="tr-TR" dirty="0"/>
              <a:t>BU PROB TÜRÜ İÇİN ÖZEL TASARLANMIŞ OLAN TUTUCU İLE KULLANILMALIDIR.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OKSİJEN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60647"/>
          </a:xfrm>
        </p:spPr>
        <p:txBody>
          <a:bodyPr/>
          <a:lstStyle/>
          <a:p>
            <a:r>
              <a:rPr lang="tr-TR" dirty="0"/>
              <a:t>İYON SEÇİCİ SENSOR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4012159" y="1927225"/>
            <a:ext cx="3703637" cy="3654425"/>
            <a:chOff x="4427538" y="1770063"/>
            <a:chExt cx="3703637" cy="3654425"/>
          </a:xfrm>
        </p:grpSpPr>
        <p:pic>
          <p:nvPicPr>
            <p:cNvPr id="5" name="Picture 2" descr="C:\SCODATI\SCODOC\Immagini\modelli\Sonda Ioni Selettivi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38" y="1770063"/>
              <a:ext cx="2562225" cy="326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4427538" y="4999038"/>
              <a:ext cx="854075" cy="425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 flipV="1">
              <a:off x="6311900" y="4819650"/>
              <a:ext cx="547688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4460875" y="3975100"/>
              <a:ext cx="1019175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6610350" y="3546475"/>
              <a:ext cx="152082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5653088" y="3787775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5472113" y="3857625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5624513" y="3986213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5397500" y="4032250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934200" y="4167188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6753225" y="4237038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6905625" y="4365625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678613" y="4411663"/>
              <a:ext cx="130175" cy="1301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4484688" y="4184650"/>
              <a:ext cx="2255837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3" name="İçerik Yer Tutucusu 2"/>
          <p:cNvSpPr txBox="1">
            <a:spLocks/>
          </p:cNvSpPr>
          <p:nvPr/>
        </p:nvSpPr>
        <p:spPr>
          <a:xfrm>
            <a:off x="2123728" y="4149080"/>
            <a:ext cx="1921768" cy="374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REFERANS SIVISI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4" name="İçerik Yer Tutucusu 2"/>
          <p:cNvSpPr txBox="1">
            <a:spLocks/>
          </p:cNvSpPr>
          <p:nvPr/>
        </p:nvSpPr>
        <p:spPr>
          <a:xfrm>
            <a:off x="2483768" y="5580062"/>
            <a:ext cx="2628528" cy="374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İYON SEÇİCİ MEMBRAN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5" name="İçerik Yer Tutucusu 2"/>
          <p:cNvSpPr txBox="1">
            <a:spLocks/>
          </p:cNvSpPr>
          <p:nvPr/>
        </p:nvSpPr>
        <p:spPr>
          <a:xfrm>
            <a:off x="6194971" y="5581650"/>
            <a:ext cx="912813" cy="374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AU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6" name="İçerik Yer Tutucusu 2"/>
          <p:cNvSpPr txBox="1">
            <a:spLocks/>
          </p:cNvSpPr>
          <p:nvPr/>
        </p:nvSpPr>
        <p:spPr>
          <a:xfrm>
            <a:off x="7717641" y="3516312"/>
            <a:ext cx="912813" cy="374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AG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7" name="İçerik Yer Tutucusu 2"/>
          <p:cNvSpPr txBox="1">
            <a:spLocks/>
          </p:cNvSpPr>
          <p:nvPr/>
        </p:nvSpPr>
        <p:spPr>
          <a:xfrm>
            <a:off x="1259632" y="2132856"/>
            <a:ext cx="2809677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0……40 mg/l</a:t>
            </a:r>
          </a:p>
        </p:txBody>
      </p:sp>
    </p:spTree>
    <p:extLst>
      <p:ext uri="{BB962C8B-B14F-4D97-AF65-F5344CB8AC3E}">
        <p14:creationId xmlns:p14="http://schemas.microsoft.com/office/powerpoint/2010/main" val="18400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OKSİJEN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7488832" cy="532655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İYON SEÇİCİ SENSOR ÖZELLİKLERİ VE KULLANMA TALİMATLARI</a:t>
            </a:r>
          </a:p>
        </p:txBody>
      </p:sp>
      <p:sp>
        <p:nvSpPr>
          <p:cNvPr id="27" name="İçerik Yer Tutucusu 2"/>
          <p:cNvSpPr txBox="1">
            <a:spLocks/>
          </p:cNvSpPr>
          <p:nvPr/>
        </p:nvSpPr>
        <p:spPr>
          <a:xfrm>
            <a:off x="827584" y="3501008"/>
            <a:ext cx="69847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0,1 mg/l HASSASİYET </a:t>
            </a:r>
          </a:p>
          <a:p>
            <a:r>
              <a:rPr lang="tr-TR" dirty="0"/>
              <a:t>% 1 F.S. </a:t>
            </a:r>
          </a:p>
          <a:p>
            <a:r>
              <a:rPr lang="tr-TR" dirty="0"/>
              <a:t>SU HIZI &gt;= 0,5 m/</a:t>
            </a:r>
            <a:r>
              <a:rPr lang="tr-TR" dirty="0" err="1"/>
              <a:t>sn</a:t>
            </a:r>
            <a:endParaRPr lang="tr-TR" dirty="0"/>
          </a:p>
          <a:p>
            <a:r>
              <a:rPr lang="tr-TR" dirty="0"/>
              <a:t>MAX : 60 ͦC </a:t>
            </a:r>
          </a:p>
          <a:p>
            <a:r>
              <a:rPr lang="tr-TR" dirty="0"/>
              <a:t>MAX : 4 BAR</a:t>
            </a:r>
          </a:p>
          <a:p>
            <a:r>
              <a:rPr lang="tr-TR" dirty="0"/>
              <a:t>TEMİZ SU UYGULAMALARI İÇİN UYGUN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/>
          <a:stretch/>
        </p:blipFill>
        <p:spPr bwMode="auto">
          <a:xfrm>
            <a:off x="1537855" y="2343150"/>
            <a:ext cx="576176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OKSİJEN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6347048" cy="532655"/>
          </a:xfrm>
        </p:spPr>
        <p:txBody>
          <a:bodyPr>
            <a:normAutofit/>
          </a:bodyPr>
          <a:lstStyle/>
          <a:p>
            <a:r>
              <a:rPr lang="tr-TR" dirty="0"/>
              <a:t>OPTİK OKSİJEN SENSORU (LDO)</a:t>
            </a:r>
          </a:p>
        </p:txBody>
      </p:sp>
      <p:sp>
        <p:nvSpPr>
          <p:cNvPr id="27" name="İçerik Yer Tutucusu 2"/>
          <p:cNvSpPr txBox="1">
            <a:spLocks/>
          </p:cNvSpPr>
          <p:nvPr/>
        </p:nvSpPr>
        <p:spPr>
          <a:xfrm>
            <a:off x="1043608" y="2132856"/>
            <a:ext cx="4109628" cy="49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0….20 mg/l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25384"/>
            <a:ext cx="2788138" cy="332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9768"/>
            <a:ext cx="24574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OKSİJEN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6347048" cy="532655"/>
          </a:xfrm>
        </p:spPr>
        <p:txBody>
          <a:bodyPr>
            <a:normAutofit/>
          </a:bodyPr>
          <a:lstStyle/>
          <a:p>
            <a:r>
              <a:rPr lang="tr-TR" dirty="0"/>
              <a:t>OPTİK OKSİJEN SENSORU (LDO)</a:t>
            </a:r>
          </a:p>
        </p:txBody>
      </p:sp>
      <p:sp>
        <p:nvSpPr>
          <p:cNvPr id="27" name="İçerik Yer Tutucusu 2"/>
          <p:cNvSpPr txBox="1">
            <a:spLocks/>
          </p:cNvSpPr>
          <p:nvPr/>
        </p:nvSpPr>
        <p:spPr>
          <a:xfrm>
            <a:off x="1259632" y="4005064"/>
            <a:ext cx="6264696" cy="1980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0,1 mg/l HASSASİYET</a:t>
            </a:r>
          </a:p>
          <a:p>
            <a:r>
              <a:rPr lang="tr-TR" dirty="0"/>
              <a:t>%1 F.S.</a:t>
            </a:r>
          </a:p>
          <a:p>
            <a:r>
              <a:rPr lang="tr-TR" dirty="0"/>
              <a:t>MAX : 60 ͦC</a:t>
            </a:r>
          </a:p>
          <a:p>
            <a:r>
              <a:rPr lang="tr-TR" dirty="0"/>
              <a:t>MAX : 5 BAR</a:t>
            </a:r>
          </a:p>
          <a:p>
            <a:r>
              <a:rPr lang="tr-TR" dirty="0"/>
              <a:t>ATIK SU UYGULAMALARI İÇİN UYGUN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b="17509"/>
          <a:stretch/>
        </p:blipFill>
        <p:spPr bwMode="auto">
          <a:xfrm>
            <a:off x="1413164" y="1988840"/>
            <a:ext cx="6183172" cy="193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BULANIKLIK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/>
              <a:t>YANSITILAN IŞIĞIN KIRILMASI İLE ÖLÇÜM YAPILMAKTADIR.</a:t>
            </a:r>
          </a:p>
        </p:txBody>
      </p:sp>
      <p:grpSp>
        <p:nvGrpSpPr>
          <p:cNvPr id="50" name="Grup 49"/>
          <p:cNvGrpSpPr/>
          <p:nvPr/>
        </p:nvGrpSpPr>
        <p:grpSpPr>
          <a:xfrm>
            <a:off x="2587625" y="2375621"/>
            <a:ext cx="4075112" cy="1428750"/>
            <a:chOff x="2587625" y="2375621"/>
            <a:chExt cx="4075112" cy="1428750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2587625" y="2862984"/>
              <a:ext cx="511175" cy="485775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>
              <a:off x="2638425" y="2972521"/>
              <a:ext cx="393700" cy="28257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2647950" y="2969346"/>
              <a:ext cx="395287" cy="2984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578475" y="3072534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3109912" y="2556596"/>
              <a:ext cx="170497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3119437" y="3080471"/>
              <a:ext cx="1800225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090862" y="3147146"/>
              <a:ext cx="1809750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5700712" y="2880446"/>
              <a:ext cx="9429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5719762" y="3013796"/>
              <a:ext cx="942975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5586412" y="2918546"/>
              <a:ext cx="666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5700712" y="2832821"/>
              <a:ext cx="8382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 flipV="1">
              <a:off x="5462587" y="2947121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5653087" y="2918546"/>
              <a:ext cx="5715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5395912" y="3137621"/>
              <a:ext cx="1714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5414962" y="3166196"/>
              <a:ext cx="1714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 flipV="1">
              <a:off x="5414962" y="3032846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5662612" y="3194771"/>
              <a:ext cx="9239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681662" y="3213821"/>
              <a:ext cx="752475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5662612" y="3166196"/>
              <a:ext cx="89535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292725" y="2615334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5414962" y="2423246"/>
              <a:ext cx="9429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5434012" y="2556596"/>
              <a:ext cx="942975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 flipV="1">
              <a:off x="5300662" y="2461346"/>
              <a:ext cx="666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V="1">
              <a:off x="5414962" y="2375621"/>
              <a:ext cx="8382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 flipH="1" flipV="1">
              <a:off x="5176837" y="2489921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V="1">
              <a:off x="5367337" y="2461346"/>
              <a:ext cx="5715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5110162" y="2680421"/>
              <a:ext cx="1714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 flipH="1">
              <a:off x="5129212" y="2708996"/>
              <a:ext cx="1714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 flipV="1">
              <a:off x="5129212" y="2575646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5376862" y="2737571"/>
              <a:ext cx="9239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5395912" y="2756621"/>
              <a:ext cx="752475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V="1">
              <a:off x="5386387" y="2708996"/>
              <a:ext cx="88582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" name="Oval 40"/>
            <p:cNvSpPr>
              <a:spLocks noChangeArrowheads="1"/>
            </p:cNvSpPr>
            <p:nvPr/>
          </p:nvSpPr>
          <p:spPr bwMode="auto">
            <a:xfrm>
              <a:off x="5407025" y="3482109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 flipV="1">
              <a:off x="5529262" y="3290021"/>
              <a:ext cx="9429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V="1">
              <a:off x="5548312" y="3423371"/>
              <a:ext cx="942975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 flipV="1">
              <a:off x="5414962" y="3328121"/>
              <a:ext cx="666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5529262" y="3242396"/>
              <a:ext cx="8382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 flipV="1">
              <a:off x="5291137" y="3356696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5481637" y="3328121"/>
              <a:ext cx="5715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 flipH="1">
              <a:off x="5224462" y="3547196"/>
              <a:ext cx="1714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H="1">
              <a:off x="5243512" y="3575771"/>
              <a:ext cx="1714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H="1" flipV="1">
              <a:off x="5243512" y="3442421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5491162" y="3604346"/>
              <a:ext cx="9239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>
              <a:off x="5510212" y="3623396"/>
              <a:ext cx="752475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V="1">
              <a:off x="5491162" y="3575771"/>
              <a:ext cx="89535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1" name="İçerik Yer Tutucusu 2"/>
          <p:cNvSpPr txBox="1">
            <a:spLocks/>
          </p:cNvSpPr>
          <p:nvPr/>
        </p:nvSpPr>
        <p:spPr>
          <a:xfrm>
            <a:off x="1691680" y="2656701"/>
            <a:ext cx="730721" cy="380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IŞIK</a:t>
            </a:r>
          </a:p>
        </p:txBody>
      </p:sp>
    </p:spTree>
    <p:extLst>
      <p:ext uri="{BB962C8B-B14F-4D97-AF65-F5344CB8AC3E}">
        <p14:creationId xmlns:p14="http://schemas.microsoft.com/office/powerpoint/2010/main" val="16885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448272"/>
          </a:xfrm>
        </p:spPr>
        <p:txBody>
          <a:bodyPr/>
          <a:lstStyle/>
          <a:p>
            <a:r>
              <a:rPr lang="tr-TR" dirty="0"/>
              <a:t>SEKO ÖLÇÜM KONTROL CİHAZLARI VE ÖLÇÜM KONTROL METODLARI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3155186"/>
            <a:ext cx="1872208" cy="2578070"/>
          </a:xfrm>
        </p:spPr>
        <p:txBody>
          <a:bodyPr>
            <a:noAutofit/>
          </a:bodyPr>
          <a:lstStyle/>
          <a:p>
            <a:r>
              <a:rPr lang="tr-TR" sz="2000" dirty="0"/>
              <a:t>PH</a:t>
            </a:r>
          </a:p>
          <a:p>
            <a:r>
              <a:rPr lang="tr-TR" sz="2000" dirty="0"/>
              <a:t>ORP</a:t>
            </a:r>
          </a:p>
          <a:p>
            <a:r>
              <a:rPr lang="tr-TR" sz="2000" dirty="0"/>
              <a:t>İLETKENLİK</a:t>
            </a:r>
          </a:p>
          <a:p>
            <a:r>
              <a:rPr lang="tr-TR" sz="2000" dirty="0"/>
              <a:t>KLOR</a:t>
            </a:r>
          </a:p>
          <a:p>
            <a:r>
              <a:rPr lang="tr-TR" sz="2000" dirty="0"/>
              <a:t>OKSİJEN</a:t>
            </a:r>
          </a:p>
          <a:p>
            <a:r>
              <a:rPr lang="tr-TR" sz="2000" dirty="0"/>
              <a:t>BULANIKLIK</a:t>
            </a:r>
          </a:p>
          <a:p>
            <a:r>
              <a:rPr lang="tr-TR" sz="2000" dirty="0"/>
              <a:t>DEBİ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1296144" cy="130694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1315988" cy="129441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8920"/>
            <a:ext cx="1152128" cy="115692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32" y="4184558"/>
            <a:ext cx="1183287" cy="220486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24860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BULANIKLIK ÖLÇÜMÜ</a:t>
            </a:r>
          </a:p>
        </p:txBody>
      </p:sp>
      <p:pic>
        <p:nvPicPr>
          <p:cNvPr id="53" name="Picture 20" descr="C:\Documenti\Immagini\lavoro\Serie500\Sonde\Torbidity_025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-2449"/>
          <a:stretch>
            <a:fillRect/>
          </a:stretch>
        </p:blipFill>
        <p:spPr bwMode="auto">
          <a:xfrm>
            <a:off x="1113950" y="1700808"/>
            <a:ext cx="21240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46908"/>
            <a:ext cx="1766887" cy="900112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20" y="1849886"/>
            <a:ext cx="2055313" cy="1694156"/>
          </a:xfrm>
          <a:prstGeom prst="rect">
            <a:avLst/>
          </a:prstGeom>
        </p:spPr>
      </p:pic>
      <p:sp>
        <p:nvSpPr>
          <p:cNvPr id="57" name="İçerik Yer Tutucusu 2"/>
          <p:cNvSpPr>
            <a:spLocks noGrp="1"/>
          </p:cNvSpPr>
          <p:nvPr>
            <p:ph idx="1"/>
          </p:nvPr>
        </p:nvSpPr>
        <p:spPr>
          <a:xfrm>
            <a:off x="777140" y="4005064"/>
            <a:ext cx="2460886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S462/SS</a:t>
            </a:r>
          </a:p>
          <a:p>
            <a:r>
              <a:rPr lang="tr-TR" sz="2000" dirty="0"/>
              <a:t>0÷100 NTU/FTU</a:t>
            </a:r>
          </a:p>
          <a:p>
            <a:r>
              <a:rPr lang="tr-TR" sz="2000" dirty="0"/>
              <a:t>MAX : 90 ͦ C</a:t>
            </a:r>
          </a:p>
          <a:p>
            <a:r>
              <a:rPr lang="tr-TR" sz="2000" dirty="0"/>
              <a:t>MAX : 6 BAR </a:t>
            </a:r>
          </a:p>
          <a:p>
            <a:pPr marL="0" indent="0" algn="ctr">
              <a:buNone/>
            </a:pPr>
            <a:endParaRPr lang="tr-TR" sz="2000" dirty="0"/>
          </a:p>
        </p:txBody>
      </p:sp>
      <p:sp>
        <p:nvSpPr>
          <p:cNvPr id="58" name="İçerik Yer Tutucusu 2"/>
          <p:cNvSpPr txBox="1">
            <a:spLocks/>
          </p:cNvSpPr>
          <p:nvPr/>
        </p:nvSpPr>
        <p:spPr>
          <a:xfrm>
            <a:off x="3238025" y="4005064"/>
            <a:ext cx="246088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S462/PVC</a:t>
            </a:r>
          </a:p>
          <a:p>
            <a:r>
              <a:rPr lang="tr-TR" sz="2000" dirty="0"/>
              <a:t>0÷100 NTU/FTU</a:t>
            </a:r>
          </a:p>
          <a:p>
            <a:pPr marL="0" indent="0" algn="ctr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S462/SWP</a:t>
            </a:r>
          </a:p>
          <a:p>
            <a:r>
              <a:rPr lang="tr-TR" sz="2000" dirty="0"/>
              <a:t>0÷40 NTU/FTU</a:t>
            </a:r>
          </a:p>
          <a:p>
            <a:pPr marL="0" indent="0" algn="ctr">
              <a:buFont typeface="Arial" pitchFamily="34" charset="0"/>
              <a:buNone/>
            </a:pPr>
            <a:endParaRPr lang="tr-TR" sz="2000" dirty="0"/>
          </a:p>
        </p:txBody>
      </p:sp>
      <p:sp>
        <p:nvSpPr>
          <p:cNvPr id="59" name="İçerik Yer Tutucusu 2"/>
          <p:cNvSpPr txBox="1">
            <a:spLocks/>
          </p:cNvSpPr>
          <p:nvPr/>
        </p:nvSpPr>
        <p:spPr>
          <a:xfrm>
            <a:off x="5698911" y="4005064"/>
            <a:ext cx="2460886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S462/T</a:t>
            </a:r>
          </a:p>
          <a:p>
            <a:r>
              <a:rPr lang="tr-TR" sz="2000" dirty="0"/>
              <a:t>0÷4 / 0÷40 / 0÷400 / 0÷4000 NTU/FTU</a:t>
            </a:r>
          </a:p>
          <a:p>
            <a:r>
              <a:rPr lang="tr-TR" sz="2000" dirty="0"/>
              <a:t>MAX : 60 ͦ C</a:t>
            </a:r>
          </a:p>
          <a:p>
            <a:r>
              <a:rPr lang="tr-TR" sz="2000" dirty="0"/>
              <a:t>MAX : 4 BAR </a:t>
            </a:r>
          </a:p>
          <a:p>
            <a:pPr marL="0" indent="0" algn="ctr">
              <a:buFont typeface="Arial" pitchFamily="34" charset="0"/>
              <a:buNone/>
            </a:pPr>
            <a:endParaRPr lang="tr-TR" sz="2000" dirty="0"/>
          </a:p>
        </p:txBody>
      </p:sp>
      <p:sp>
        <p:nvSpPr>
          <p:cNvPr id="60" name="İçerik Yer Tutucusu 2"/>
          <p:cNvSpPr txBox="1">
            <a:spLocks/>
          </p:cNvSpPr>
          <p:nvPr/>
        </p:nvSpPr>
        <p:spPr>
          <a:xfrm>
            <a:off x="3238025" y="5661248"/>
            <a:ext cx="246088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/>
              <a:t>MAX : 45 ͦ C</a:t>
            </a:r>
          </a:p>
          <a:p>
            <a:r>
              <a:rPr lang="tr-TR" sz="2000" dirty="0"/>
              <a:t>MAX : 6 BAR </a:t>
            </a:r>
          </a:p>
          <a:p>
            <a:pPr marL="0" indent="0" algn="ctr">
              <a:buFont typeface="Arial" pitchFamily="34" charset="0"/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386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8" grpId="0" build="p"/>
      <p:bldP spid="59" grpId="0" build="p"/>
      <p:bldP spid="6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tr-TR" dirty="0"/>
              <a:t>DEBİ ÖLÇÜMÜ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460648"/>
          </a:xfrm>
        </p:spPr>
        <p:txBody>
          <a:bodyPr/>
          <a:lstStyle/>
          <a:p>
            <a:r>
              <a:rPr lang="tr-TR" dirty="0"/>
              <a:t>FLOW 40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46" y="2817440"/>
            <a:ext cx="1371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..\..\..\Documents and Settings\cornacchiola\Documenti\Immagini\FlowSensor\Foto_Sensore_a_Rotore\04_FlowSensor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4114" r="6503" b="26123"/>
          <a:stretch>
            <a:fillRect/>
          </a:stretch>
        </p:blipFill>
        <p:spPr bwMode="auto">
          <a:xfrm>
            <a:off x="825852" y="2219348"/>
            <a:ext cx="19431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6" r="1935"/>
          <a:stretch>
            <a:fillRect/>
          </a:stretch>
        </p:blipFill>
        <p:spPr bwMode="auto">
          <a:xfrm>
            <a:off x="2769487" y="3481868"/>
            <a:ext cx="2016224" cy="285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tr-TR" dirty="0"/>
              <a:t>DEBİ ÖLÇÜMÜ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2602632" cy="460648"/>
          </a:xfrm>
        </p:spPr>
        <p:txBody>
          <a:bodyPr/>
          <a:lstStyle/>
          <a:p>
            <a:r>
              <a:rPr lang="tr-TR" dirty="0"/>
              <a:t>PEDALLI TİP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611560" y="1340768"/>
            <a:ext cx="8358441" cy="4944145"/>
            <a:chOff x="177800" y="865188"/>
            <a:chExt cx="8804275" cy="5419725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5518150" y="865188"/>
              <a:ext cx="3314700" cy="18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l">
                <a:buFont typeface="Wingdings" pitchFamily="2" charset="2"/>
                <a:buNone/>
              </a:pPr>
              <a:r>
                <a:rPr lang="tr-TR" sz="1000"/>
                <a:t>SFW Sensor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1000" b="0"/>
                <a:t>CPVC </a:t>
              </a:r>
              <a:r>
                <a:rPr lang="tr-TR" sz="1000" b="0"/>
                <a:t>Gövde </a:t>
              </a:r>
              <a:r>
                <a:rPr lang="en-US" sz="1000" b="0"/>
                <a:t>: </a:t>
              </a:r>
              <a:r>
                <a:rPr lang="tr-TR" sz="1000" b="0"/>
                <a:t>	</a:t>
              </a:r>
              <a:r>
                <a:rPr lang="en-US" sz="1000" b="0"/>
                <a:t>10 bar (145 psi) @ 25°C (77°F)</a:t>
              </a:r>
            </a:p>
            <a:p>
              <a:pPr algn="l">
                <a:buFont typeface="Wingdings" pitchFamily="2" charset="2"/>
                <a:buNone/>
              </a:pPr>
              <a:r>
                <a:rPr lang="tr-TR" sz="1000" b="0"/>
                <a:t>	</a:t>
              </a:r>
              <a:r>
                <a:rPr lang="it-IT" sz="1000" b="0"/>
                <a:t>1,5 bar (22 psi) @ 80° C (176°F)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1000" b="0"/>
                <a:t>PVDF </a:t>
              </a:r>
              <a:r>
                <a:rPr lang="tr-TR" sz="1000" b="0"/>
                <a:t>Gövde </a:t>
              </a:r>
              <a:r>
                <a:rPr lang="en-US" sz="1000" b="0"/>
                <a:t>: </a:t>
              </a:r>
              <a:r>
                <a:rPr lang="tr-TR" sz="1000" b="0"/>
                <a:t>	</a:t>
              </a:r>
              <a:r>
                <a:rPr lang="en-US" sz="1000" b="0"/>
                <a:t>10 bar (145 psi) @ 25°C (77°F)</a:t>
              </a:r>
            </a:p>
            <a:p>
              <a:pPr algn="l">
                <a:buFont typeface="Wingdings" pitchFamily="2" charset="2"/>
                <a:buNone/>
              </a:pPr>
              <a:r>
                <a:rPr lang="tr-TR" sz="1000" b="0"/>
                <a:t>	</a:t>
              </a:r>
              <a:r>
                <a:rPr lang="it-IT" sz="1000" b="0"/>
                <a:t>2,5 bar (36 psi) @ 100°C (212°F)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1000" b="0"/>
                <a:t>SS </a:t>
              </a:r>
              <a:r>
                <a:rPr lang="tr-TR" sz="1000" b="0"/>
                <a:t>Gövde</a:t>
              </a:r>
              <a:r>
                <a:rPr lang="en-US" sz="1000" b="0"/>
                <a:t>: </a:t>
              </a:r>
              <a:r>
                <a:rPr lang="tr-TR" sz="1000" b="0"/>
                <a:t>	</a:t>
              </a:r>
              <a:r>
                <a:rPr lang="en-US" sz="1000" b="0"/>
                <a:t>25 bar (363 psi) @ 120°C (248°F)</a:t>
              </a:r>
              <a:endParaRPr lang="it-IT" sz="1000" b="0">
                <a:latin typeface="Arial" charset="0"/>
              </a:endParaRPr>
            </a:p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000" b="0"/>
                <a:t>ECTFE (Halar)  Open-cell rotor</a:t>
              </a:r>
            </a:p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it-IT" sz="1000">
                <a:latin typeface="Arial" charset="0"/>
                <a:cs typeface="Times New Roman" pitchFamily="18" charset="0"/>
              </a:endParaRPr>
            </a:p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000" b="0"/>
                <a:t>Seramik Şaft</a:t>
              </a:r>
            </a:p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000" b="0"/>
                <a:t>Seramik Rulmanlar</a:t>
              </a:r>
              <a:endParaRPr lang="it-IT" sz="1000" b="0">
                <a:latin typeface="Arial" charset="0"/>
                <a:cs typeface="Times New Roman" pitchFamily="18" charset="0"/>
              </a:endParaRPr>
            </a:p>
          </p:txBody>
        </p:sp>
        <p:pic>
          <p:nvPicPr>
            <p:cNvPr id="22" name="Picture 4" descr="1060-quotato_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5" r="37299" b="20541"/>
            <a:stretch>
              <a:fillRect/>
            </a:stretch>
          </p:blipFill>
          <p:spPr bwMode="auto">
            <a:xfrm>
              <a:off x="177800" y="906463"/>
              <a:ext cx="2006600" cy="342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000250" y="2601747"/>
              <a:ext cx="5153025" cy="12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tr-TR" sz="1200" b="0" dirty="0"/>
                <a:t>SFW-1	DN15'den DN100'e kadar	</a:t>
              </a:r>
            </a:p>
            <a:p>
              <a:pPr algn="l">
                <a:buFont typeface="Wingdings" pitchFamily="2" charset="2"/>
                <a:buNone/>
              </a:pPr>
              <a:r>
                <a:rPr lang="tr-TR" sz="1200" b="0" dirty="0"/>
                <a:t>SFW_2	DN125'den DN200'e kadar	</a:t>
              </a: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 b="0" dirty="0">
                <a:latin typeface="Arial" charset="0"/>
                <a:cs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200" dirty="0" err="1">
                  <a:cs typeface="Times New Roman" pitchFamily="18" charset="0"/>
                </a:rPr>
                <a:t>Max</a:t>
              </a:r>
              <a:r>
                <a:rPr lang="tr-TR" sz="1200" dirty="0">
                  <a:cs typeface="Times New Roman" pitchFamily="18" charset="0"/>
                </a:rPr>
                <a:t>. Kablo Uzunluğu : </a:t>
              </a:r>
              <a:r>
                <a:rPr lang="en-US" sz="1200" dirty="0">
                  <a:cs typeface="Times New Roman" pitchFamily="18" charset="0"/>
                </a:rPr>
                <a:t>300 m</a:t>
              </a:r>
              <a:r>
                <a:rPr lang="tr-TR" sz="1200" dirty="0" err="1">
                  <a:cs typeface="Times New Roman" pitchFamily="18" charset="0"/>
                </a:rPr>
                <a:t>etre</a:t>
              </a:r>
              <a:endParaRPr lang="en-US" sz="1200" dirty="0">
                <a:cs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200" dirty="0">
                  <a:cs typeface="Times New Roman" pitchFamily="18" charset="0"/>
                </a:rPr>
                <a:t>Koruma Sınıfı </a:t>
              </a:r>
              <a:r>
                <a:rPr lang="en-US" sz="1200" dirty="0">
                  <a:cs typeface="Times New Roman" pitchFamily="18" charset="0"/>
                </a:rPr>
                <a:t>: IP65</a:t>
              </a: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Ölçebileceği Akış Sızı </a:t>
              </a:r>
              <a:r>
                <a:rPr lang="en-US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: 0,15 to 8 m/sec</a:t>
              </a:r>
              <a:endParaRPr lang="en-US" sz="1200" dirty="0">
                <a:latin typeface="Arial" charset="0"/>
                <a:cs typeface="Times New Roman" pitchFamily="18" charset="0"/>
              </a:endParaRPr>
            </a:p>
          </p:txBody>
        </p:sp>
        <p:pic>
          <p:nvPicPr>
            <p:cNvPr id="24" name="Picture 6" descr="15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0" r="10738" b="7620"/>
            <a:stretch>
              <a:fillRect/>
            </a:stretch>
          </p:blipFill>
          <p:spPr bwMode="auto">
            <a:xfrm>
              <a:off x="2674938" y="4221163"/>
              <a:ext cx="2859087" cy="191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1510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263" y="4043363"/>
              <a:ext cx="3186112" cy="224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2486025" y="3933825"/>
              <a:ext cx="3152775" cy="2314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5829300" y="3933825"/>
              <a:ext cx="3152775" cy="2314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3286125" y="3952875"/>
              <a:ext cx="1800225" cy="30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sz="1200" dirty="0">
                  <a:latin typeface="Arial" charset="0"/>
                  <a:cs typeface="Arial" charset="0"/>
                </a:rPr>
                <a:t>Flow40</a:t>
              </a:r>
              <a:r>
                <a:rPr lang="tr-TR" sz="1200" dirty="0">
                  <a:latin typeface="Arial" charset="0"/>
                  <a:cs typeface="Arial" charset="0"/>
                </a:rPr>
                <a:t> İle Bağlantı</a:t>
              </a:r>
              <a:r>
                <a:rPr lang="it-IT" sz="1200" dirty="0">
                  <a:latin typeface="Arial" charset="0"/>
                  <a:cs typeface="Arial" charset="0"/>
                </a:rPr>
                <a:t> </a:t>
              </a:r>
              <a:endParaRPr lang="en-US" sz="1200" b="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7172325" y="3924300"/>
              <a:ext cx="5810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sz="1200">
                  <a:latin typeface="Arial" charset="0"/>
                  <a:cs typeface="Arial" charset="0"/>
                </a:rPr>
                <a:t>PLC </a:t>
              </a:r>
              <a:endParaRPr lang="en-US" sz="1200" b="0">
                <a:latin typeface="Arial" charset="0"/>
                <a:cs typeface="Times New Roman" pitchFamily="18" charset="0"/>
              </a:endParaRPr>
            </a:p>
          </p:txBody>
        </p:sp>
        <p:pic>
          <p:nvPicPr>
            <p:cNvPr id="30" name="Picture 12" descr="1130_1-quota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36" t="83852" r="27554"/>
            <a:stretch>
              <a:fillRect/>
            </a:stretch>
          </p:blipFill>
          <p:spPr bwMode="auto">
            <a:xfrm>
              <a:off x="2533650" y="1138238"/>
              <a:ext cx="1862138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1114425" y="2247900"/>
              <a:ext cx="1533525" cy="1123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2724150" y="1114425"/>
              <a:ext cx="1695450" cy="1314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4343400" y="2076450"/>
              <a:ext cx="12287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4095750" y="2333625"/>
              <a:ext cx="1485900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787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tr-TR" dirty="0"/>
              <a:t>DEBİ ÖLÇÜMÜ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2602632" cy="460648"/>
          </a:xfrm>
        </p:spPr>
        <p:txBody>
          <a:bodyPr/>
          <a:lstStyle/>
          <a:p>
            <a:r>
              <a:rPr lang="tr-TR" dirty="0"/>
              <a:t>PEDALLI TİP</a:t>
            </a:r>
          </a:p>
        </p:txBody>
      </p:sp>
      <p:grpSp>
        <p:nvGrpSpPr>
          <p:cNvPr id="162" name="Grup 161"/>
          <p:cNvGrpSpPr/>
          <p:nvPr/>
        </p:nvGrpSpPr>
        <p:grpSpPr>
          <a:xfrm>
            <a:off x="611560" y="1268760"/>
            <a:ext cx="8118103" cy="5025678"/>
            <a:chOff x="273050" y="890588"/>
            <a:chExt cx="8456613" cy="5403850"/>
          </a:xfrm>
        </p:grpSpPr>
        <p:pic>
          <p:nvPicPr>
            <p:cNvPr id="163" name="Picture 2" descr="..\..\..\Documents and Settings\cornacchiola\Documenti\Immagini\FlowSensor\Foto_Sensore_a_Rotore\04_FlowSensor_detai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5" t="4114" r="6503" b="26123"/>
            <a:stretch>
              <a:fillRect/>
            </a:stretch>
          </p:blipFill>
          <p:spPr bwMode="auto">
            <a:xfrm>
              <a:off x="273050" y="1712913"/>
              <a:ext cx="1311275" cy="79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9" descr="12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3" y="3411538"/>
              <a:ext cx="6586537" cy="288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1" descr="pi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750" y="890588"/>
              <a:ext cx="2325688" cy="202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3" descr="..\..\..\Documents and Settings\cornacchiola\Documenti\Immagini\FlowSensor\Foto_Sensore_a_Rotore\01_ClampSaddles_detai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650" y="2489200"/>
              <a:ext cx="1116013" cy="114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2" descr="126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10"/>
            <a:stretch>
              <a:fillRect/>
            </a:stretch>
          </p:blipFill>
          <p:spPr bwMode="auto">
            <a:xfrm>
              <a:off x="2184400" y="925513"/>
              <a:ext cx="3227388" cy="159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Rectangle 13"/>
            <p:cNvSpPr>
              <a:spLocks noChangeArrowheads="1"/>
            </p:cNvSpPr>
            <p:nvPr/>
          </p:nvSpPr>
          <p:spPr bwMode="auto">
            <a:xfrm>
              <a:off x="2124075" y="933450"/>
              <a:ext cx="3305175" cy="1695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719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tr-TR" dirty="0"/>
              <a:t>DEBİ ÖLÇÜMÜ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3466728" cy="460648"/>
          </a:xfrm>
        </p:spPr>
        <p:txBody>
          <a:bodyPr>
            <a:normAutofit/>
          </a:bodyPr>
          <a:lstStyle/>
          <a:p>
            <a:r>
              <a:rPr lang="tr-TR" dirty="0"/>
              <a:t>ELEKTROMANYETİK TİP</a:t>
            </a:r>
          </a:p>
        </p:txBody>
      </p:sp>
      <p:grpSp>
        <p:nvGrpSpPr>
          <p:cNvPr id="11" name="Grup 10"/>
          <p:cNvGrpSpPr/>
          <p:nvPr/>
        </p:nvGrpSpPr>
        <p:grpSpPr>
          <a:xfrm>
            <a:off x="539552" y="1628800"/>
            <a:ext cx="8104386" cy="4724375"/>
            <a:chOff x="173038" y="846138"/>
            <a:chExt cx="8470900" cy="550703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6" r="1935"/>
            <a:stretch>
              <a:fillRect/>
            </a:stretch>
          </p:blipFill>
          <p:spPr bwMode="auto">
            <a:xfrm>
              <a:off x="173038" y="846138"/>
              <a:ext cx="2433637" cy="344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41" b="7581"/>
            <a:stretch>
              <a:fillRect/>
            </a:stretch>
          </p:blipFill>
          <p:spPr bwMode="auto">
            <a:xfrm>
              <a:off x="5691188" y="879475"/>
              <a:ext cx="2952750" cy="325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57175" y="4267200"/>
              <a:ext cx="5153025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tr-TR" sz="1200" b="0"/>
                <a:t>SFW-1	DN15'den DN100'e kadar	</a:t>
              </a:r>
            </a:p>
            <a:p>
              <a:pPr algn="l">
                <a:buFont typeface="Wingdings" pitchFamily="2" charset="2"/>
                <a:buNone/>
              </a:pPr>
              <a:r>
                <a:rPr lang="tr-TR" sz="1200" b="0"/>
                <a:t>SFW_2	DN125'den DN200'e kadar</a:t>
              </a:r>
            </a:p>
            <a:p>
              <a:pPr algn="l">
                <a:buFont typeface="Wingdings" pitchFamily="2" charset="2"/>
                <a:buNone/>
              </a:pPr>
              <a:endParaRPr lang="en-US" sz="1200">
                <a:cs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200">
                  <a:cs typeface="Times New Roman" pitchFamily="18" charset="0"/>
                </a:rPr>
                <a:t>Max. Kablo Uzunluğu : </a:t>
              </a:r>
              <a:r>
                <a:rPr lang="en-US" sz="1200">
                  <a:cs typeface="Times New Roman" pitchFamily="18" charset="0"/>
                </a:rPr>
                <a:t>300 m</a:t>
              </a:r>
              <a:r>
                <a:rPr lang="tr-TR" sz="1200">
                  <a:cs typeface="Times New Roman" pitchFamily="18" charset="0"/>
                </a:rPr>
                <a:t>etre</a:t>
              </a:r>
              <a:endParaRPr lang="en-US" sz="1200">
                <a:cs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200">
                  <a:cs typeface="Times New Roman" pitchFamily="18" charset="0"/>
                </a:rPr>
                <a:t>Koruma Sınıfı </a:t>
              </a:r>
              <a:r>
                <a:rPr lang="en-US" sz="1200">
                  <a:cs typeface="Times New Roman" pitchFamily="18" charset="0"/>
                </a:rPr>
                <a:t>: IP65</a:t>
              </a: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2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Ölçebileceği Akış Sızı </a:t>
              </a:r>
              <a:r>
                <a:rPr lang="en-US" sz="12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: 0,15 to 8 m/sec</a:t>
              </a:r>
              <a:endParaRPr lang="en-US" sz="1200">
                <a:latin typeface="Arial" charset="0"/>
                <a:cs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sz="12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Minimum su iletkenliği : </a:t>
              </a:r>
              <a:r>
                <a:rPr lang="en-US" sz="12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 µS</a:t>
              </a:r>
            </a:p>
            <a:p>
              <a:pPr algn="l">
                <a:buFont typeface="Wingdings" pitchFamily="2" charset="2"/>
                <a:buNone/>
              </a:pPr>
              <a:r>
                <a:rPr lang="tr-TR" sz="1200" b="0"/>
                <a:t>Max. Çalışma şartları :	</a:t>
              </a:r>
              <a:r>
                <a:rPr lang="pt-BR" sz="1200" b="0"/>
                <a:t>16 bar @ 25°C (232 psi @ 77°F)</a:t>
              </a:r>
            </a:p>
            <a:p>
              <a:pPr algn="l">
                <a:buFont typeface="Wingdings" pitchFamily="2" charset="2"/>
                <a:buNone/>
              </a:pPr>
              <a:r>
                <a:rPr lang="tr-TR" sz="1200" b="0"/>
                <a:t>		</a:t>
              </a:r>
              <a:r>
                <a:rPr lang="pt-BR" sz="1200" b="0"/>
                <a:t>8.6 bar @ 70°C (124 psi @ 158°F)</a:t>
              </a:r>
              <a:endParaRPr lang="en-US" sz="1000" b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5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tr-TR" dirty="0"/>
              <a:t>DEBİ ÖLÇÜMÜ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3466728" cy="460648"/>
          </a:xfrm>
        </p:spPr>
        <p:txBody>
          <a:bodyPr>
            <a:normAutofit/>
          </a:bodyPr>
          <a:lstStyle/>
          <a:p>
            <a:r>
              <a:rPr lang="tr-TR" dirty="0"/>
              <a:t>ELEKTROMANYETİK TİP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467544" y="1340768"/>
            <a:ext cx="8289553" cy="4966370"/>
            <a:chOff x="338138" y="892175"/>
            <a:chExt cx="8562975" cy="54149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892175"/>
              <a:ext cx="5729288" cy="251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4"/>
            <a:stretch>
              <a:fillRect/>
            </a:stretch>
          </p:blipFill>
          <p:spPr bwMode="auto">
            <a:xfrm>
              <a:off x="338138" y="3659188"/>
              <a:ext cx="47879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81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tr-TR" dirty="0"/>
              <a:t>DEBİ ÖLÇÜMÜ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2602632" cy="460648"/>
          </a:xfrm>
        </p:spPr>
        <p:txBody>
          <a:bodyPr/>
          <a:lstStyle/>
          <a:p>
            <a:r>
              <a:rPr lang="tr-TR" dirty="0"/>
              <a:t>TUTUCULAR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617538" y="1319115"/>
            <a:ext cx="8151812" cy="4832448"/>
            <a:chOff x="511175" y="855663"/>
            <a:chExt cx="8258175" cy="5295900"/>
          </a:xfrm>
        </p:grpSpPr>
        <p:pic>
          <p:nvPicPr>
            <p:cNvPr id="20" name="Picture 1026" descr="169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313" y="855663"/>
              <a:ext cx="2459037" cy="184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28" descr="19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75" y="3033713"/>
              <a:ext cx="1344613" cy="141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1074"/>
            <p:cNvGrpSpPr>
              <a:grpSpLocks/>
            </p:cNvGrpSpPr>
            <p:nvPr/>
          </p:nvGrpSpPr>
          <p:grpSpPr bwMode="auto">
            <a:xfrm>
              <a:off x="588963" y="1130300"/>
              <a:ext cx="5662612" cy="1539875"/>
              <a:chOff x="-2" y="-2"/>
              <a:chExt cx="2631" cy="3148"/>
            </a:xfrm>
          </p:grpSpPr>
          <p:grpSp>
            <p:nvGrpSpPr>
              <p:cNvPr id="118" name="Group 1072"/>
              <p:cNvGrpSpPr>
                <a:grpSpLocks/>
              </p:cNvGrpSpPr>
              <p:nvPr/>
            </p:nvGrpSpPr>
            <p:grpSpPr bwMode="auto">
              <a:xfrm>
                <a:off x="0" y="0"/>
                <a:ext cx="2627" cy="3144"/>
                <a:chOff x="0" y="0"/>
                <a:chExt cx="2627" cy="3144"/>
              </a:xfrm>
            </p:grpSpPr>
            <p:grpSp>
              <p:nvGrpSpPr>
                <p:cNvPr id="120" name="Group 104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60" cy="384"/>
                  <a:chOff x="0" y="0"/>
                  <a:chExt cx="560" cy="384"/>
                </a:xfrm>
              </p:grpSpPr>
              <p:sp>
                <p:nvSpPr>
                  <p:cNvPr id="160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504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cs typeface="Arial" charset="0"/>
                      </a:rPr>
                      <a:t>Codice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61" name="Rectangle 10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60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1" name="Group 1047"/>
                <p:cNvGrpSpPr>
                  <a:grpSpLocks/>
                </p:cNvGrpSpPr>
                <p:nvPr/>
              </p:nvGrpSpPr>
              <p:grpSpPr bwMode="auto">
                <a:xfrm>
                  <a:off x="560" y="0"/>
                  <a:ext cx="2067" cy="384"/>
                  <a:chOff x="560" y="0"/>
                  <a:chExt cx="2067" cy="384"/>
                </a:xfrm>
              </p:grpSpPr>
              <p:sp>
                <p:nvSpPr>
                  <p:cNvPr id="158" name="Rectangle 1031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0"/>
                    <a:ext cx="2011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cs typeface="Arial" charset="0"/>
                      </a:rPr>
                      <a:t>Descizione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9" name="Rectangle 1046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0"/>
                    <a:ext cx="2067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2" name="Group 1049"/>
                <p:cNvGrpSpPr>
                  <a:grpSpLocks/>
                </p:cNvGrpSpPr>
                <p:nvPr/>
              </p:nvGrpSpPr>
              <p:grpSpPr bwMode="auto">
                <a:xfrm>
                  <a:off x="0" y="384"/>
                  <a:ext cx="560" cy="460"/>
                  <a:chOff x="0" y="384"/>
                  <a:chExt cx="560" cy="460"/>
                </a:xfrm>
              </p:grpSpPr>
              <p:sp>
                <p:nvSpPr>
                  <p:cNvPr id="156" name="Rectangle 103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84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9900317000</a:t>
                    </a:r>
                    <a:endParaRPr lang="en-GB" sz="1200" b="0">
                      <a:solidFill>
                        <a:srgbClr val="000000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7" name="Rectangle 104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4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3" name="Group 1051"/>
                <p:cNvGrpSpPr>
                  <a:grpSpLocks/>
                </p:cNvGrpSpPr>
                <p:nvPr/>
              </p:nvGrpSpPr>
              <p:grpSpPr bwMode="auto">
                <a:xfrm>
                  <a:off x="560" y="384"/>
                  <a:ext cx="2067" cy="460"/>
                  <a:chOff x="560" y="384"/>
                  <a:chExt cx="2067" cy="460"/>
                </a:xfrm>
              </p:grpSpPr>
              <p:sp>
                <p:nvSpPr>
                  <p:cNvPr id="154" name="Rectangle 1033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384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Clamp Saddles Iso Series DN50 PVC/FPM/Ø63 x </a:t>
                    </a:r>
                    <a:r>
                      <a:rPr lang="en-GB" sz="900">
                        <a:solidFill>
                          <a:srgbClr val="000000"/>
                        </a:solidFill>
                        <a:cs typeface="Arial" charset="0"/>
                      </a:rPr>
                      <a:t>SFW-1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5" name="Rectangle 1050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384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4" name="Group 1053"/>
                <p:cNvGrpSpPr>
                  <a:grpSpLocks/>
                </p:cNvGrpSpPr>
                <p:nvPr/>
              </p:nvGrpSpPr>
              <p:grpSpPr bwMode="auto">
                <a:xfrm>
                  <a:off x="0" y="844"/>
                  <a:ext cx="560" cy="460"/>
                  <a:chOff x="0" y="844"/>
                  <a:chExt cx="560" cy="460"/>
                </a:xfrm>
              </p:grpSpPr>
              <p:sp>
                <p:nvSpPr>
                  <p:cNvPr id="152" name="Rectangle 103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844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9900317001</a:t>
                    </a:r>
                    <a:endParaRPr lang="en-GB" sz="1200" b="0">
                      <a:solidFill>
                        <a:srgbClr val="000000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" name="Rectangle 10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44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5" name="Group 1055"/>
                <p:cNvGrpSpPr>
                  <a:grpSpLocks/>
                </p:cNvGrpSpPr>
                <p:nvPr/>
              </p:nvGrpSpPr>
              <p:grpSpPr bwMode="auto">
                <a:xfrm>
                  <a:off x="560" y="844"/>
                  <a:ext cx="2067" cy="460"/>
                  <a:chOff x="560" y="844"/>
                  <a:chExt cx="2067" cy="460"/>
                </a:xfrm>
              </p:grpSpPr>
              <p:sp>
                <p:nvSpPr>
                  <p:cNvPr id="150" name="Rectangle 1035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844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Clamp Saddles Iso Series DN65 PVC/FPM/Ø75 x </a:t>
                    </a:r>
                    <a:r>
                      <a:rPr lang="en-GB" sz="900">
                        <a:solidFill>
                          <a:srgbClr val="000000"/>
                        </a:solidFill>
                        <a:cs typeface="Arial" charset="0"/>
                      </a:rPr>
                      <a:t>SFW-1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1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844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6" name="Group 1057"/>
                <p:cNvGrpSpPr>
                  <a:grpSpLocks/>
                </p:cNvGrpSpPr>
                <p:nvPr/>
              </p:nvGrpSpPr>
              <p:grpSpPr bwMode="auto">
                <a:xfrm>
                  <a:off x="0" y="1304"/>
                  <a:ext cx="560" cy="460"/>
                  <a:chOff x="0" y="1304"/>
                  <a:chExt cx="560" cy="460"/>
                </a:xfrm>
              </p:grpSpPr>
              <p:sp>
                <p:nvSpPr>
                  <p:cNvPr id="148" name="Rectangle 103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304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9900317002</a:t>
                    </a:r>
                    <a:endParaRPr lang="en-GB" sz="1200" b="0">
                      <a:solidFill>
                        <a:srgbClr val="000000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9" name="Rectangle 105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04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7" name="Group 1059"/>
                <p:cNvGrpSpPr>
                  <a:grpSpLocks/>
                </p:cNvGrpSpPr>
                <p:nvPr/>
              </p:nvGrpSpPr>
              <p:grpSpPr bwMode="auto">
                <a:xfrm>
                  <a:off x="560" y="1304"/>
                  <a:ext cx="2067" cy="460"/>
                  <a:chOff x="560" y="1304"/>
                  <a:chExt cx="2067" cy="460"/>
                </a:xfrm>
              </p:grpSpPr>
              <p:sp>
                <p:nvSpPr>
                  <p:cNvPr id="146" name="Rectangle 1037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304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Clamp Saddles Iso Series DN80 PVC/FPM/Ø90 x </a:t>
                    </a:r>
                    <a:r>
                      <a:rPr lang="en-GB" sz="900">
                        <a:solidFill>
                          <a:srgbClr val="000000"/>
                        </a:solidFill>
                        <a:cs typeface="Arial" charset="0"/>
                      </a:rPr>
                      <a:t>SFW-1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7" name="Rectangle 1058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304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8" name="Group 1061"/>
                <p:cNvGrpSpPr>
                  <a:grpSpLocks/>
                </p:cNvGrpSpPr>
                <p:nvPr/>
              </p:nvGrpSpPr>
              <p:grpSpPr bwMode="auto">
                <a:xfrm>
                  <a:off x="0" y="1764"/>
                  <a:ext cx="560" cy="460"/>
                  <a:chOff x="0" y="1764"/>
                  <a:chExt cx="560" cy="460"/>
                </a:xfrm>
              </p:grpSpPr>
              <p:sp>
                <p:nvSpPr>
                  <p:cNvPr id="144" name="Rectangle 103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764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9900317003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5" name="Rectangle 106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64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29" name="Group 1063"/>
                <p:cNvGrpSpPr>
                  <a:grpSpLocks/>
                </p:cNvGrpSpPr>
                <p:nvPr/>
              </p:nvGrpSpPr>
              <p:grpSpPr bwMode="auto">
                <a:xfrm>
                  <a:off x="560" y="1764"/>
                  <a:ext cx="2067" cy="460"/>
                  <a:chOff x="560" y="1764"/>
                  <a:chExt cx="2067" cy="460"/>
                </a:xfrm>
              </p:grpSpPr>
              <p:sp>
                <p:nvSpPr>
                  <p:cNvPr id="142" name="Rectangle 1039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764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Clamp Saddles Iso Series DN100 PVC/FPM/Ø110 x </a:t>
                    </a:r>
                    <a:r>
                      <a:rPr lang="en-GB" sz="900">
                        <a:solidFill>
                          <a:srgbClr val="000000"/>
                        </a:solidFill>
                        <a:cs typeface="Arial" charset="0"/>
                      </a:rPr>
                      <a:t>SFW-1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" name="Rectangle 1062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764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30" name="Group 1065"/>
                <p:cNvGrpSpPr>
                  <a:grpSpLocks/>
                </p:cNvGrpSpPr>
                <p:nvPr/>
              </p:nvGrpSpPr>
              <p:grpSpPr bwMode="auto">
                <a:xfrm>
                  <a:off x="0" y="2224"/>
                  <a:ext cx="560" cy="460"/>
                  <a:chOff x="0" y="2224"/>
                  <a:chExt cx="560" cy="460"/>
                </a:xfrm>
              </p:grpSpPr>
              <p:sp>
                <p:nvSpPr>
                  <p:cNvPr id="140" name="Rectangle 104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224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9900317004</a:t>
                    </a:r>
                    <a:endParaRPr lang="en-GB" sz="1200" b="0">
                      <a:solidFill>
                        <a:srgbClr val="000000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1" name="Rectangle 10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24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31" name="Group 1067"/>
                <p:cNvGrpSpPr>
                  <a:grpSpLocks/>
                </p:cNvGrpSpPr>
                <p:nvPr/>
              </p:nvGrpSpPr>
              <p:grpSpPr bwMode="auto">
                <a:xfrm>
                  <a:off x="560" y="2224"/>
                  <a:ext cx="2067" cy="460"/>
                  <a:chOff x="560" y="2224"/>
                  <a:chExt cx="2067" cy="460"/>
                </a:xfrm>
              </p:grpSpPr>
              <p:sp>
                <p:nvSpPr>
                  <p:cNvPr id="138" name="Rectangle 1041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2224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Clamp Saddles Iso Series DN150 PVC/FPM/Ø160 x </a:t>
                    </a:r>
                    <a:r>
                      <a:rPr lang="en-GB" sz="900">
                        <a:solidFill>
                          <a:srgbClr val="000000"/>
                        </a:solidFill>
                        <a:cs typeface="Arial" charset="0"/>
                      </a:rPr>
                      <a:t>SFW-2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9" name="Rectangle 1066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2224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32" name="Group 1069"/>
                <p:cNvGrpSpPr>
                  <a:grpSpLocks/>
                </p:cNvGrpSpPr>
                <p:nvPr/>
              </p:nvGrpSpPr>
              <p:grpSpPr bwMode="auto">
                <a:xfrm>
                  <a:off x="0" y="2684"/>
                  <a:ext cx="560" cy="460"/>
                  <a:chOff x="0" y="2684"/>
                  <a:chExt cx="560" cy="460"/>
                </a:xfrm>
              </p:grpSpPr>
              <p:sp>
                <p:nvSpPr>
                  <p:cNvPr id="136" name="Rectangle 104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684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9900317005</a:t>
                    </a:r>
                    <a:endParaRPr lang="en-GB" sz="1200" b="0">
                      <a:solidFill>
                        <a:srgbClr val="000000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7" name="Rectangle 106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4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33" name="Group 1071"/>
                <p:cNvGrpSpPr>
                  <a:grpSpLocks/>
                </p:cNvGrpSpPr>
                <p:nvPr/>
              </p:nvGrpSpPr>
              <p:grpSpPr bwMode="auto">
                <a:xfrm>
                  <a:off x="560" y="2684"/>
                  <a:ext cx="2067" cy="460"/>
                  <a:chOff x="560" y="2684"/>
                  <a:chExt cx="2067" cy="460"/>
                </a:xfrm>
              </p:grpSpPr>
              <p:sp>
                <p:nvSpPr>
                  <p:cNvPr id="134" name="Rectangle 1043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2684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cs typeface="Arial" charset="0"/>
                      </a:rPr>
                      <a:t>Clamp Saddles Iso Series DN200 PVC/FPM/Ø225 x </a:t>
                    </a:r>
                    <a:r>
                      <a:rPr lang="en-GB" sz="900">
                        <a:solidFill>
                          <a:srgbClr val="000000"/>
                        </a:solidFill>
                        <a:cs typeface="Arial" charset="0"/>
                      </a:rPr>
                      <a:t>SFW-2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5" name="Rectangle 1070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2684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sp>
            <p:nvSpPr>
              <p:cNvPr id="119" name="Rectangle 1073"/>
              <p:cNvSpPr>
                <a:spLocks noChangeArrowheads="1"/>
              </p:cNvSpPr>
              <p:nvPr/>
            </p:nvSpPr>
            <p:spPr bwMode="auto">
              <a:xfrm>
                <a:off x="-2" y="-2"/>
                <a:ext cx="2631" cy="3148"/>
              </a:xfrm>
              <a:prstGeom prst="rect">
                <a:avLst/>
              </a:prstGeom>
              <a:noFill/>
              <a:ln w="6350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7" name="Group 1160"/>
            <p:cNvGrpSpPr>
              <a:grpSpLocks/>
            </p:cNvGrpSpPr>
            <p:nvPr/>
          </p:nvGrpSpPr>
          <p:grpSpPr bwMode="auto">
            <a:xfrm>
              <a:off x="511175" y="4792663"/>
              <a:ext cx="5576888" cy="1358900"/>
              <a:chOff x="-2" y="-2"/>
              <a:chExt cx="2631" cy="2602"/>
            </a:xfrm>
          </p:grpSpPr>
          <p:grpSp>
            <p:nvGrpSpPr>
              <p:cNvPr id="80" name="Group 1158"/>
              <p:cNvGrpSpPr>
                <a:grpSpLocks/>
              </p:cNvGrpSpPr>
              <p:nvPr/>
            </p:nvGrpSpPr>
            <p:grpSpPr bwMode="auto">
              <a:xfrm>
                <a:off x="0" y="0"/>
                <a:ext cx="2627" cy="2598"/>
                <a:chOff x="0" y="0"/>
                <a:chExt cx="2627" cy="2598"/>
              </a:xfrm>
            </p:grpSpPr>
            <p:grpSp>
              <p:nvGrpSpPr>
                <p:cNvPr id="82" name="Group 11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60" cy="384"/>
                  <a:chOff x="0" y="0"/>
                  <a:chExt cx="560" cy="384"/>
                </a:xfrm>
              </p:grpSpPr>
              <p:sp>
                <p:nvSpPr>
                  <p:cNvPr id="116" name="Rectangle 112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504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cs typeface="Arial" charset="0"/>
                      </a:rPr>
                      <a:t>Codici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7" name="Rectangle 1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60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83" name="Group 1137"/>
                <p:cNvGrpSpPr>
                  <a:grpSpLocks/>
                </p:cNvGrpSpPr>
                <p:nvPr/>
              </p:nvGrpSpPr>
              <p:grpSpPr bwMode="auto">
                <a:xfrm>
                  <a:off x="560" y="0"/>
                  <a:ext cx="2067" cy="384"/>
                  <a:chOff x="560" y="0"/>
                  <a:chExt cx="2067" cy="384"/>
                </a:xfrm>
              </p:grpSpPr>
              <p:sp>
                <p:nvSpPr>
                  <p:cNvPr id="114" name="Rectangle 1122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0"/>
                    <a:ext cx="2011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cs typeface="Arial" charset="0"/>
                      </a:rPr>
                      <a:t>Descrizione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5" name="Rectangle 1136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0"/>
                    <a:ext cx="2067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84" name="Group 1139"/>
                <p:cNvGrpSpPr>
                  <a:grpSpLocks/>
                </p:cNvGrpSpPr>
                <p:nvPr/>
              </p:nvGrpSpPr>
              <p:grpSpPr bwMode="auto">
                <a:xfrm>
                  <a:off x="0" y="384"/>
                  <a:ext cx="560" cy="374"/>
                  <a:chOff x="0" y="384"/>
                  <a:chExt cx="560" cy="374"/>
                </a:xfrm>
              </p:grpSpPr>
              <p:sp>
                <p:nvSpPr>
                  <p:cNvPr id="112" name="Rectangle 112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84"/>
                    <a:ext cx="504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113" name="Rectangle 11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4"/>
                    <a:ext cx="560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85" name="Group 1141"/>
                <p:cNvGrpSpPr>
                  <a:grpSpLocks/>
                </p:cNvGrpSpPr>
                <p:nvPr/>
              </p:nvGrpSpPr>
              <p:grpSpPr bwMode="auto">
                <a:xfrm>
                  <a:off x="560" y="384"/>
                  <a:ext cx="2067" cy="374"/>
                  <a:chOff x="560" y="384"/>
                  <a:chExt cx="2067" cy="374"/>
                </a:xfrm>
              </p:grpSpPr>
              <p:sp>
                <p:nvSpPr>
                  <p:cNvPr id="110" name="Rectangle 1125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384"/>
                    <a:ext cx="2011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Adattatore Aisi 316L x sensori SFW1-Aisi su tubi fino a 225mm (8”)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1" name="Rectangle 1140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384"/>
                    <a:ext cx="206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86" name="Group 1143"/>
                <p:cNvGrpSpPr>
                  <a:grpSpLocks/>
                </p:cNvGrpSpPr>
                <p:nvPr/>
              </p:nvGrpSpPr>
              <p:grpSpPr bwMode="auto">
                <a:xfrm>
                  <a:off x="0" y="758"/>
                  <a:ext cx="560" cy="460"/>
                  <a:chOff x="0" y="758"/>
                  <a:chExt cx="560" cy="460"/>
                </a:xfrm>
              </p:grpSpPr>
              <p:sp>
                <p:nvSpPr>
                  <p:cNvPr id="108" name="Rectangle 112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75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9900317050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9" name="Rectangle 11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5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87" name="Group 1145"/>
                <p:cNvGrpSpPr>
                  <a:grpSpLocks/>
                </p:cNvGrpSpPr>
                <p:nvPr/>
              </p:nvGrpSpPr>
              <p:grpSpPr bwMode="auto">
                <a:xfrm>
                  <a:off x="560" y="758"/>
                  <a:ext cx="2067" cy="460"/>
                  <a:chOff x="560" y="758"/>
                  <a:chExt cx="2067" cy="460"/>
                </a:xfrm>
              </p:grpSpPr>
              <p:sp>
                <p:nvSpPr>
                  <p:cNvPr id="106" name="Rectangle 1127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75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 dirty="0" err="1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Adattatore</a:t>
                    </a:r>
                    <a:r>
                      <a:rPr lang="en-GB" sz="900" b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GB" sz="900" b="0" dirty="0" err="1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Aisi</a:t>
                    </a:r>
                    <a:r>
                      <a:rPr lang="en-GB" sz="900" b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 316L x </a:t>
                    </a:r>
                    <a:r>
                      <a:rPr lang="en-GB" sz="900" b="0" dirty="0" err="1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sensori</a:t>
                    </a:r>
                    <a:r>
                      <a:rPr lang="en-GB" sz="900" b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 SFW1-Aisi </a:t>
                    </a:r>
                    <a:r>
                      <a:rPr lang="en-GB" sz="900" b="0" dirty="0" err="1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su</a:t>
                    </a:r>
                    <a:r>
                      <a:rPr lang="en-GB" sz="900" b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GB" sz="900" b="0" dirty="0" err="1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tubi</a:t>
                    </a:r>
                    <a:r>
                      <a:rPr lang="en-GB" sz="900" b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GB" sz="900" b="0" dirty="0" err="1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superiori</a:t>
                    </a:r>
                    <a:r>
                      <a:rPr lang="en-GB" sz="900" b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 a 225mm (8”)</a:t>
                    </a:r>
                    <a:endParaRPr lang="en-GB" sz="2400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7" name="Rectangle 1144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75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88" name="Group 1147"/>
                <p:cNvGrpSpPr>
                  <a:grpSpLocks/>
                </p:cNvGrpSpPr>
                <p:nvPr/>
              </p:nvGrpSpPr>
              <p:grpSpPr bwMode="auto">
                <a:xfrm>
                  <a:off x="0" y="1218"/>
                  <a:ext cx="560" cy="460"/>
                  <a:chOff x="0" y="1218"/>
                  <a:chExt cx="560" cy="460"/>
                </a:xfrm>
              </p:grpSpPr>
              <p:sp>
                <p:nvSpPr>
                  <p:cNvPr id="104" name="Rectangle 112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21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5" name="Rectangle 114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1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89" name="Group 1149"/>
                <p:cNvGrpSpPr>
                  <a:grpSpLocks/>
                </p:cNvGrpSpPr>
                <p:nvPr/>
              </p:nvGrpSpPr>
              <p:grpSpPr bwMode="auto">
                <a:xfrm>
                  <a:off x="560" y="1218"/>
                  <a:ext cx="2067" cy="460"/>
                  <a:chOff x="560" y="1218"/>
                  <a:chExt cx="2067" cy="460"/>
                </a:xfrm>
              </p:grpSpPr>
              <p:sp>
                <p:nvSpPr>
                  <p:cNvPr id="102" name="Rectangle 1129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21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" name="Rectangle 1148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21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90" name="Group 1151"/>
                <p:cNvGrpSpPr>
                  <a:grpSpLocks/>
                </p:cNvGrpSpPr>
                <p:nvPr/>
              </p:nvGrpSpPr>
              <p:grpSpPr bwMode="auto">
                <a:xfrm>
                  <a:off x="0" y="1678"/>
                  <a:ext cx="560" cy="460"/>
                  <a:chOff x="0" y="1678"/>
                  <a:chExt cx="560" cy="460"/>
                </a:xfrm>
              </p:grpSpPr>
              <p:sp>
                <p:nvSpPr>
                  <p:cNvPr id="100" name="Rectangle 113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67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1" name="Rectangle 115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7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91" name="Group 1153"/>
                <p:cNvGrpSpPr>
                  <a:grpSpLocks/>
                </p:cNvGrpSpPr>
                <p:nvPr/>
              </p:nvGrpSpPr>
              <p:grpSpPr bwMode="auto">
                <a:xfrm>
                  <a:off x="560" y="1678"/>
                  <a:ext cx="2067" cy="460"/>
                  <a:chOff x="560" y="1678"/>
                  <a:chExt cx="2067" cy="460"/>
                </a:xfrm>
              </p:grpSpPr>
              <p:sp>
                <p:nvSpPr>
                  <p:cNvPr id="98" name="Rectangle 1131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67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9" name="Rectangle 1152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67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92" name="Group 1155"/>
                <p:cNvGrpSpPr>
                  <a:grpSpLocks/>
                </p:cNvGrpSpPr>
                <p:nvPr/>
              </p:nvGrpSpPr>
              <p:grpSpPr bwMode="auto">
                <a:xfrm>
                  <a:off x="0" y="2138"/>
                  <a:ext cx="560" cy="460"/>
                  <a:chOff x="0" y="2138"/>
                  <a:chExt cx="560" cy="460"/>
                </a:xfrm>
              </p:grpSpPr>
              <p:sp>
                <p:nvSpPr>
                  <p:cNvPr id="96" name="Rectangle 113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13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7" name="Rectangle 11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3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93" name="Group 1157"/>
                <p:cNvGrpSpPr>
                  <a:grpSpLocks/>
                </p:cNvGrpSpPr>
                <p:nvPr/>
              </p:nvGrpSpPr>
              <p:grpSpPr bwMode="auto">
                <a:xfrm>
                  <a:off x="560" y="2138"/>
                  <a:ext cx="2067" cy="460"/>
                  <a:chOff x="560" y="2138"/>
                  <a:chExt cx="2067" cy="460"/>
                </a:xfrm>
              </p:grpSpPr>
              <p:sp>
                <p:nvSpPr>
                  <p:cNvPr id="94" name="Rectangle 1133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213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5" name="Rectangle 1156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213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sp>
            <p:nvSpPr>
              <p:cNvPr id="81" name="Rectangle 1159"/>
              <p:cNvSpPr>
                <a:spLocks noChangeArrowheads="1"/>
              </p:cNvSpPr>
              <p:nvPr/>
            </p:nvSpPr>
            <p:spPr bwMode="auto">
              <a:xfrm>
                <a:off x="-2" y="-2"/>
                <a:ext cx="2631" cy="2602"/>
              </a:xfrm>
              <a:prstGeom prst="rect">
                <a:avLst/>
              </a:prstGeom>
              <a:noFill/>
              <a:ln w="6350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8" name="Rectangle 1161"/>
            <p:cNvSpPr>
              <a:spLocks noChangeArrowheads="1"/>
            </p:cNvSpPr>
            <p:nvPr/>
          </p:nvSpPr>
          <p:spPr bwMode="auto">
            <a:xfrm>
              <a:off x="569913" y="4981575"/>
              <a:ext cx="803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900" b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9900317049</a:t>
              </a:r>
            </a:p>
          </p:txBody>
        </p:sp>
        <p:pic>
          <p:nvPicPr>
            <p:cNvPr id="39" name="Picture 11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84"/>
            <a:stretch>
              <a:fillRect/>
            </a:stretch>
          </p:blipFill>
          <p:spPr bwMode="auto">
            <a:xfrm>
              <a:off x="7366000" y="4862513"/>
              <a:ext cx="56515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1165"/>
            <p:cNvGrpSpPr>
              <a:grpSpLocks/>
            </p:cNvGrpSpPr>
            <p:nvPr/>
          </p:nvGrpSpPr>
          <p:grpSpPr bwMode="auto">
            <a:xfrm>
              <a:off x="549275" y="3059113"/>
              <a:ext cx="5576888" cy="1358900"/>
              <a:chOff x="-2" y="-2"/>
              <a:chExt cx="2631" cy="2602"/>
            </a:xfrm>
          </p:grpSpPr>
          <p:grpSp>
            <p:nvGrpSpPr>
              <p:cNvPr id="42" name="Group 1166"/>
              <p:cNvGrpSpPr>
                <a:grpSpLocks/>
              </p:cNvGrpSpPr>
              <p:nvPr/>
            </p:nvGrpSpPr>
            <p:grpSpPr bwMode="auto">
              <a:xfrm>
                <a:off x="0" y="0"/>
                <a:ext cx="2627" cy="2598"/>
                <a:chOff x="0" y="0"/>
                <a:chExt cx="2627" cy="2598"/>
              </a:xfrm>
            </p:grpSpPr>
            <p:grpSp>
              <p:nvGrpSpPr>
                <p:cNvPr id="44" name="Group 11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60" cy="384"/>
                  <a:chOff x="0" y="0"/>
                  <a:chExt cx="560" cy="384"/>
                </a:xfrm>
              </p:grpSpPr>
              <p:sp>
                <p:nvSpPr>
                  <p:cNvPr id="78" name="Rectangle 116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504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cs typeface="Arial" charset="0"/>
                      </a:rPr>
                      <a:t>Codici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9" name="Rectangle 116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60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5" name="Group 1170"/>
                <p:cNvGrpSpPr>
                  <a:grpSpLocks/>
                </p:cNvGrpSpPr>
                <p:nvPr/>
              </p:nvGrpSpPr>
              <p:grpSpPr bwMode="auto">
                <a:xfrm>
                  <a:off x="560" y="0"/>
                  <a:ext cx="2067" cy="384"/>
                  <a:chOff x="560" y="0"/>
                  <a:chExt cx="2067" cy="384"/>
                </a:xfrm>
              </p:grpSpPr>
              <p:sp>
                <p:nvSpPr>
                  <p:cNvPr id="76" name="Rectangle 1171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0"/>
                    <a:ext cx="2011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cs typeface="Arial" charset="0"/>
                      </a:rPr>
                      <a:t>Descrizione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7" name="Rectangle 1172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0"/>
                    <a:ext cx="2067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6" name="Group 1173"/>
                <p:cNvGrpSpPr>
                  <a:grpSpLocks/>
                </p:cNvGrpSpPr>
                <p:nvPr/>
              </p:nvGrpSpPr>
              <p:grpSpPr bwMode="auto">
                <a:xfrm>
                  <a:off x="0" y="384"/>
                  <a:ext cx="560" cy="374"/>
                  <a:chOff x="0" y="384"/>
                  <a:chExt cx="560" cy="374"/>
                </a:xfrm>
              </p:grpSpPr>
              <p:sp>
                <p:nvSpPr>
                  <p:cNvPr id="74" name="Rectangle 117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84"/>
                    <a:ext cx="504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75" name="Rectangle 11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4"/>
                    <a:ext cx="560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7" name="Group 1176"/>
                <p:cNvGrpSpPr>
                  <a:grpSpLocks/>
                </p:cNvGrpSpPr>
                <p:nvPr/>
              </p:nvGrpSpPr>
              <p:grpSpPr bwMode="auto">
                <a:xfrm>
                  <a:off x="560" y="384"/>
                  <a:ext cx="2067" cy="374"/>
                  <a:chOff x="560" y="384"/>
                  <a:chExt cx="2067" cy="374"/>
                </a:xfrm>
              </p:grpSpPr>
              <p:sp>
                <p:nvSpPr>
                  <p:cNvPr id="72" name="Rectangle 1177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384"/>
                    <a:ext cx="2011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Plastic Tees PVC DN15 G1/2"  PVC/FPM x </a:t>
                    </a:r>
                    <a:r>
                      <a:rPr lang="en-GB" sz="90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SFW-1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3" name="Rectangle 1178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384"/>
                    <a:ext cx="2067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8" name="Group 1179"/>
                <p:cNvGrpSpPr>
                  <a:grpSpLocks/>
                </p:cNvGrpSpPr>
                <p:nvPr/>
              </p:nvGrpSpPr>
              <p:grpSpPr bwMode="auto">
                <a:xfrm>
                  <a:off x="0" y="758"/>
                  <a:ext cx="560" cy="460"/>
                  <a:chOff x="0" y="758"/>
                  <a:chExt cx="560" cy="460"/>
                </a:xfrm>
              </p:grpSpPr>
              <p:sp>
                <p:nvSpPr>
                  <p:cNvPr id="70" name="Rectangle 118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75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9900317007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1" name="Rectangle 118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5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9" name="Group 1182"/>
                <p:cNvGrpSpPr>
                  <a:grpSpLocks/>
                </p:cNvGrpSpPr>
                <p:nvPr/>
              </p:nvGrpSpPr>
              <p:grpSpPr bwMode="auto">
                <a:xfrm>
                  <a:off x="560" y="758"/>
                  <a:ext cx="2067" cy="460"/>
                  <a:chOff x="560" y="758"/>
                  <a:chExt cx="2067" cy="460"/>
                </a:xfrm>
              </p:grpSpPr>
              <p:sp>
                <p:nvSpPr>
                  <p:cNvPr id="68" name="Rectangle 1183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75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Plastic Tees PVC DN20 G3/4" PVC/FPM x </a:t>
                    </a:r>
                    <a:r>
                      <a:rPr lang="en-GB" sz="90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SFW-1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9" name="Rectangle 1184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75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50" name="Group 1185"/>
                <p:cNvGrpSpPr>
                  <a:grpSpLocks/>
                </p:cNvGrpSpPr>
                <p:nvPr/>
              </p:nvGrpSpPr>
              <p:grpSpPr bwMode="auto">
                <a:xfrm>
                  <a:off x="0" y="1218"/>
                  <a:ext cx="560" cy="460"/>
                  <a:chOff x="0" y="1218"/>
                  <a:chExt cx="560" cy="460"/>
                </a:xfrm>
              </p:grpSpPr>
              <p:sp>
                <p:nvSpPr>
                  <p:cNvPr id="66" name="Rectangle 118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21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9900317008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7" name="Rectangle 118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1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51" name="Group 1188"/>
                <p:cNvGrpSpPr>
                  <a:grpSpLocks/>
                </p:cNvGrpSpPr>
                <p:nvPr/>
              </p:nvGrpSpPr>
              <p:grpSpPr bwMode="auto">
                <a:xfrm>
                  <a:off x="560" y="1218"/>
                  <a:ext cx="2067" cy="460"/>
                  <a:chOff x="560" y="1218"/>
                  <a:chExt cx="2067" cy="460"/>
                </a:xfrm>
              </p:grpSpPr>
              <p:sp>
                <p:nvSpPr>
                  <p:cNvPr id="64" name="Rectangle 1189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21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Plastic Tees PVC DN25 G1" PVC/FPM x </a:t>
                    </a:r>
                    <a:r>
                      <a:rPr lang="en-GB" sz="90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SFW-1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5" name="Rectangle 1190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21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52" name="Group 1191"/>
                <p:cNvGrpSpPr>
                  <a:grpSpLocks/>
                </p:cNvGrpSpPr>
                <p:nvPr/>
              </p:nvGrpSpPr>
              <p:grpSpPr bwMode="auto">
                <a:xfrm>
                  <a:off x="0" y="1678"/>
                  <a:ext cx="560" cy="460"/>
                  <a:chOff x="0" y="1678"/>
                  <a:chExt cx="560" cy="460"/>
                </a:xfrm>
              </p:grpSpPr>
              <p:sp>
                <p:nvSpPr>
                  <p:cNvPr id="62" name="Rectangle 119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67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9900317009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3" name="Rectangle 119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7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53" name="Group 1194"/>
                <p:cNvGrpSpPr>
                  <a:grpSpLocks/>
                </p:cNvGrpSpPr>
                <p:nvPr/>
              </p:nvGrpSpPr>
              <p:grpSpPr bwMode="auto">
                <a:xfrm>
                  <a:off x="560" y="1678"/>
                  <a:ext cx="2067" cy="460"/>
                  <a:chOff x="560" y="1678"/>
                  <a:chExt cx="2067" cy="460"/>
                </a:xfrm>
              </p:grpSpPr>
              <p:sp>
                <p:nvSpPr>
                  <p:cNvPr id="60" name="Rectangle 1195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67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Plastic Tees PVC DN32 G1 1/4" PVC/FPM x</a:t>
                    </a:r>
                    <a:r>
                      <a:rPr lang="en-GB" sz="90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 SFW-1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" name="Rectangle 1196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67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54" name="Group 1197"/>
                <p:cNvGrpSpPr>
                  <a:grpSpLocks/>
                </p:cNvGrpSpPr>
                <p:nvPr/>
              </p:nvGrpSpPr>
              <p:grpSpPr bwMode="auto">
                <a:xfrm>
                  <a:off x="0" y="2138"/>
                  <a:ext cx="560" cy="460"/>
                  <a:chOff x="0" y="2138"/>
                  <a:chExt cx="560" cy="460"/>
                </a:xfrm>
              </p:grpSpPr>
              <p:sp>
                <p:nvSpPr>
                  <p:cNvPr id="58" name="Rectangle 119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138"/>
                    <a:ext cx="504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9900317010</a:t>
                    </a:r>
                    <a:endParaRPr lang="en-GB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" name="Rectangle 119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38"/>
                    <a:ext cx="560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55" name="Group 1200"/>
                <p:cNvGrpSpPr>
                  <a:grpSpLocks/>
                </p:cNvGrpSpPr>
                <p:nvPr/>
              </p:nvGrpSpPr>
              <p:grpSpPr bwMode="auto">
                <a:xfrm>
                  <a:off x="560" y="2138"/>
                  <a:ext cx="2067" cy="460"/>
                  <a:chOff x="560" y="2138"/>
                  <a:chExt cx="2067" cy="460"/>
                </a:xfrm>
              </p:grpSpPr>
              <p:sp>
                <p:nvSpPr>
                  <p:cNvPr id="56" name="Rectangle 1201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2138"/>
                    <a:ext cx="201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900" b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Plastic Tees  PVC DN40 G1 1/2" PVC/FPM x </a:t>
                    </a:r>
                    <a:r>
                      <a:rPr lang="en-GB" sz="90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rPr>
                      <a:t>SFW-1</a:t>
                    </a:r>
                    <a:endParaRPr lang="en-GB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" name="Rectangle 1202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2138"/>
                    <a:ext cx="2067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sp>
            <p:nvSpPr>
              <p:cNvPr id="43" name="Rectangle 1203"/>
              <p:cNvSpPr>
                <a:spLocks noChangeArrowheads="1"/>
              </p:cNvSpPr>
              <p:nvPr/>
            </p:nvSpPr>
            <p:spPr bwMode="auto">
              <a:xfrm>
                <a:off x="-2" y="-2"/>
                <a:ext cx="2631" cy="2602"/>
              </a:xfrm>
              <a:prstGeom prst="rect">
                <a:avLst/>
              </a:prstGeom>
              <a:noFill/>
              <a:ln w="6350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1" name="Rectangle 1204"/>
            <p:cNvSpPr>
              <a:spLocks noChangeArrowheads="1"/>
            </p:cNvSpPr>
            <p:nvPr/>
          </p:nvSpPr>
          <p:spPr bwMode="auto">
            <a:xfrm>
              <a:off x="617538" y="3248025"/>
              <a:ext cx="803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900" b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9900317006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5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293" y="2553105"/>
            <a:ext cx="6514075" cy="1895805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77238" y="494116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5796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40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4"/>
            <a:ext cx="6033733" cy="3024336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PH/ORP – CD – CL - FX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	: </a:t>
            </a:r>
            <a:r>
              <a:rPr lang="tr-TR" dirty="0"/>
              <a:t>15-30 VAC/VDC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2 ADET RÖLE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1"/>
            <a:r>
              <a:rPr lang="tr-TR" dirty="0"/>
              <a:t>1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r>
              <a:rPr lang="tr-TR" dirty="0"/>
              <a:t> ± % 2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29" y="3013455"/>
            <a:ext cx="1053175" cy="10619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5406"/>
            <a:ext cx="1378380" cy="13698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4" y="1484784"/>
            <a:ext cx="835628" cy="6833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95" y="2276872"/>
            <a:ext cx="1191845" cy="644341"/>
          </a:xfrm>
          <a:prstGeom prst="rect">
            <a:avLst/>
          </a:prstGeom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79585" y="4149079"/>
            <a:ext cx="4624463" cy="172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RAY TİPİ 		IP20</a:t>
            </a:r>
          </a:p>
          <a:p>
            <a:pPr lvl="1"/>
            <a:r>
              <a:rPr lang="tr-TR" dirty="0"/>
              <a:t>48x96 mm		IP40</a:t>
            </a:r>
          </a:p>
          <a:p>
            <a:pPr lvl="1"/>
            <a:r>
              <a:rPr lang="tr-TR" dirty="0"/>
              <a:t>96x96 mm		IP65 (ÖN PANEL)</a:t>
            </a:r>
          </a:p>
          <a:p>
            <a:pPr lvl="1"/>
            <a:r>
              <a:rPr lang="tr-TR" dirty="0"/>
              <a:t>144x144 mm		IP65 (TÜM GÖVDE)</a:t>
            </a:r>
          </a:p>
          <a:p>
            <a:pPr lvl="1"/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8912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42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3"/>
            <a:ext cx="6033733" cy="3312367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PH+ORP – PH+CD – PH+CL </a:t>
            </a:r>
          </a:p>
          <a:p>
            <a:pPr marL="1828800" lvl="4" indent="0">
              <a:buNone/>
            </a:pPr>
            <a:r>
              <a:rPr lang="tr-TR" dirty="0"/>
              <a:t>  PH+FX – CD+FX – CL+FX 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 (2 ADET)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	: </a:t>
            </a:r>
            <a:r>
              <a:rPr lang="tr-TR" dirty="0"/>
              <a:t>15-30 VAC/VDC (2 ADET)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4 ADET RÖLE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1"/>
            <a:r>
              <a:rPr lang="tr-TR" dirty="0"/>
              <a:t>2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r>
              <a:rPr lang="tr-TR" dirty="0"/>
              <a:t> ± % 2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422292" y="4595970"/>
            <a:ext cx="462446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300x290x143	IP65(TÜM GÖVDE)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40 - 42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4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07504" y="2348880"/>
            <a:ext cx="2925617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İLETKENLİK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</a:t>
            </a:r>
            <a:r>
              <a:rPr lang="tr-TR" sz="1200" dirty="0"/>
              <a:t>(AMPEROMETRIC SENSOR)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/>
              <a:t>(POTENTIOSTATIC SENSOR)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DEBİ</a:t>
            </a:r>
          </a:p>
          <a:p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033120" y="2348880"/>
            <a:ext cx="6003375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1÷200 / 10÷2.000 / 100÷20.000 / 200÷50.000 </a:t>
            </a:r>
            <a:r>
              <a:rPr lang="el-GR" sz="2000" dirty="0"/>
              <a:t>μ</a:t>
            </a:r>
            <a:r>
              <a:rPr lang="tr-TR" sz="2000" dirty="0"/>
              <a:t>S </a:t>
            </a:r>
          </a:p>
          <a:p>
            <a:pPr marL="0" indent="0">
              <a:buNone/>
            </a:pPr>
            <a:r>
              <a:rPr lang="tr-TR" sz="2000" dirty="0"/>
              <a:t>0÷5,00 </a:t>
            </a:r>
            <a:r>
              <a:rPr lang="tr-TR" sz="2000" dirty="0" err="1"/>
              <a:t>ppm</a:t>
            </a:r>
            <a:endParaRPr lang="tr-TR" sz="1200" dirty="0"/>
          </a:p>
          <a:p>
            <a:pPr marL="0" indent="0">
              <a:buNone/>
            </a:pPr>
            <a:r>
              <a:rPr lang="tr-TR" sz="2000" dirty="0"/>
              <a:t>0÷0,50 / 1,00 / 2,00 / 5,00 / 10,00 / 20,00 / 200,00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914400" lvl="2" indent="0">
              <a:buNone/>
            </a:pPr>
            <a:r>
              <a:rPr lang="tr-TR" sz="1200" dirty="0"/>
              <a:t> (POTENTIOSTATIC SENSOR)</a:t>
            </a:r>
          </a:p>
          <a:p>
            <a:pPr marL="914400" lvl="2" indent="0">
              <a:buNone/>
            </a:pPr>
            <a:r>
              <a:rPr lang="tr-TR" sz="1200" dirty="0"/>
              <a:t>	</a:t>
            </a:r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r>
              <a:rPr lang="tr-TR" sz="2000" dirty="0"/>
              <a:t>99.999,99 </a:t>
            </a:r>
            <a:r>
              <a:rPr lang="tr-TR" sz="2000" dirty="0" err="1"/>
              <a:t>lt</a:t>
            </a:r>
            <a:r>
              <a:rPr lang="tr-TR" sz="2000" dirty="0"/>
              <a:t>/</a:t>
            </a:r>
            <a:r>
              <a:rPr lang="tr-TR" sz="2000" dirty="0" err="1"/>
              <a:t>sn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460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50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4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07504" y="2348880"/>
            <a:ext cx="2925617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İLETKENLİK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</a:t>
            </a:r>
            <a:r>
              <a:rPr lang="tr-TR" sz="1200" dirty="0"/>
              <a:t>(AMPEROMETRIC SENSOR)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/>
              <a:t>(POTENTIOSTATIC SENSOR)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DEBİ</a:t>
            </a:r>
          </a:p>
          <a:p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033120" y="2348880"/>
            <a:ext cx="6003375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0,054÷200.000 </a:t>
            </a:r>
            <a:r>
              <a:rPr lang="el-GR" sz="2000" dirty="0"/>
              <a:t>μ</a:t>
            </a:r>
            <a:r>
              <a:rPr lang="tr-TR" sz="2000" dirty="0"/>
              <a:t>S </a:t>
            </a:r>
          </a:p>
          <a:p>
            <a:pPr marL="0" indent="0">
              <a:buNone/>
            </a:pPr>
            <a:r>
              <a:rPr lang="tr-TR" sz="2000" dirty="0"/>
              <a:t>0÷5,00 </a:t>
            </a:r>
            <a:r>
              <a:rPr lang="tr-TR" sz="2000" dirty="0" err="1"/>
              <a:t>ppm</a:t>
            </a:r>
            <a:endParaRPr lang="tr-TR" sz="1200" dirty="0"/>
          </a:p>
          <a:p>
            <a:pPr marL="0" indent="0">
              <a:buNone/>
            </a:pPr>
            <a:r>
              <a:rPr lang="tr-TR" sz="2000" dirty="0"/>
              <a:t>0÷0,50 / 1,00 / 2,00 / 5,00 / 10,00 / 20,00 / 200,00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914400" lvl="2" indent="0">
              <a:buNone/>
            </a:pPr>
            <a:r>
              <a:rPr lang="tr-TR" sz="1200" dirty="0"/>
              <a:t> (POTENTIOSTATIC SENSOR)</a:t>
            </a:r>
          </a:p>
          <a:p>
            <a:pPr marL="914400" lvl="2" indent="0">
              <a:buNone/>
            </a:pPr>
            <a:r>
              <a:rPr lang="tr-TR" sz="1200" dirty="0"/>
              <a:t>	</a:t>
            </a:r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r>
              <a:rPr lang="tr-TR" sz="2000" dirty="0"/>
              <a:t>99.999,99 </a:t>
            </a:r>
            <a:r>
              <a:rPr lang="tr-TR" sz="2000" dirty="0" err="1"/>
              <a:t>lt</a:t>
            </a:r>
            <a:r>
              <a:rPr lang="tr-TR" sz="2000" dirty="0"/>
              <a:t>/</a:t>
            </a:r>
            <a:r>
              <a:rPr lang="tr-TR" sz="2000" dirty="0" err="1"/>
              <a:t>sn</a:t>
            </a:r>
            <a:endParaRPr lang="tr-TR" sz="2000" dirty="0"/>
          </a:p>
          <a:p>
            <a:pPr marL="0" indent="0">
              <a:buNone/>
            </a:pPr>
            <a:r>
              <a:rPr lang="tr-TR" sz="1800" dirty="0"/>
              <a:t>* Not: 12÷32 </a:t>
            </a:r>
            <a:r>
              <a:rPr lang="tr-TR" sz="1800" dirty="0" err="1"/>
              <a:t>Vdc</a:t>
            </a:r>
            <a:r>
              <a:rPr lang="tr-TR" sz="1800" dirty="0"/>
              <a:t> /24 </a:t>
            </a:r>
            <a:r>
              <a:rPr lang="tr-TR" sz="1800" dirty="0" err="1"/>
              <a:t>Vac</a:t>
            </a:r>
            <a:r>
              <a:rPr lang="tr-TR" sz="1800" dirty="0"/>
              <a:t> modelleri mevcuttur.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3F0103-14EC-407B-B2E0-FF21398FC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8152"/>
            <a:ext cx="2664296" cy="26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1830</TotalTime>
  <Words>2019</Words>
  <Application>Microsoft Office PowerPoint</Application>
  <PresentationFormat>Ekran Gösterisi (4:3)</PresentationFormat>
  <Paragraphs>632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7" baseType="lpstr">
      <vt:lpstr>Arial</vt:lpstr>
      <vt:lpstr>Arial Black</vt:lpstr>
      <vt:lpstr>Arial Unicode MS</vt:lpstr>
      <vt:lpstr>Calibri</vt:lpstr>
      <vt:lpstr>Century Gothic</vt:lpstr>
      <vt:lpstr>Courier New</vt:lpstr>
      <vt:lpstr>Tahoma</vt:lpstr>
      <vt:lpstr>Times New Roman</vt:lpstr>
      <vt:lpstr>Wingdings</vt:lpstr>
      <vt:lpstr>Üst Düzey</vt:lpstr>
      <vt:lpstr>PowerPoint Sunusu</vt:lpstr>
      <vt:lpstr>TEMEL KAVRAMLAR</vt:lpstr>
      <vt:lpstr>ÖLÇÜM VE ÖLÇÜM CİHAZI NEDİR?</vt:lpstr>
      <vt:lpstr>ÖLÇÜM KONTROL CİHAZI NEDİR?</vt:lpstr>
      <vt:lpstr>SEKO ÖLÇÜM KONTROL CİHAZLARI VE ÖLÇÜM KONTROL METODLARI </vt:lpstr>
      <vt:lpstr>KONTROL 40 </vt:lpstr>
      <vt:lpstr>KONTROL 42</vt:lpstr>
      <vt:lpstr>KONTROL 40 - 42 </vt:lpstr>
      <vt:lpstr>KONTROL 50 </vt:lpstr>
      <vt:lpstr>KONTROL 100 </vt:lpstr>
      <vt:lpstr>KONTROL 500</vt:lpstr>
      <vt:lpstr>KONTROL 502</vt:lpstr>
      <vt:lpstr>KONTROL 500 - 502</vt:lpstr>
      <vt:lpstr>KONTROL 800</vt:lpstr>
      <vt:lpstr>KONTROL 800</vt:lpstr>
      <vt:lpstr>SEKO ÖLÇÜM METODLARI</vt:lpstr>
      <vt:lpstr>PH ÖLÇÜMÜ</vt:lpstr>
      <vt:lpstr>PH ÖLÇÜM METODU</vt:lpstr>
      <vt:lpstr>PH ÖLÇÜM CİHAZLARI</vt:lpstr>
      <vt:lpstr>SEKO PH ÖLÇÜM PROBLARI</vt:lpstr>
      <vt:lpstr>ORP ÖLÇÜMÜ</vt:lpstr>
      <vt:lpstr>ORP ÖLÇÜMÜ</vt:lpstr>
      <vt:lpstr>ORP ÖLÇÜM CİHAZLARI</vt:lpstr>
      <vt:lpstr>SEKO ORP ÖLÇÜM PROBLARI</vt:lpstr>
      <vt:lpstr>PH VE ORP PROB MEKANİK BAĞLANTISI</vt:lpstr>
      <vt:lpstr>İLETKENLİK ÖLÇÜMÜ </vt:lpstr>
      <vt:lpstr>İLETKENLİK SENSORLERİ</vt:lpstr>
      <vt:lpstr>İLETKENLİK SENSORLERİ</vt:lpstr>
      <vt:lpstr>İLETKENLİK SENSORLERİ</vt:lpstr>
      <vt:lpstr>İLETKENLİK SENSORLERİ</vt:lpstr>
      <vt:lpstr>İLETKENLİK PROBLARI</vt:lpstr>
      <vt:lpstr>İLETKENLİK SENSORLERİ MEKANİK BAĞLANTISI </vt:lpstr>
      <vt:lpstr>İLETKENLİK ÖLÇÜM CİHAZLARI</vt:lpstr>
      <vt:lpstr>İLETKENLİK ÖLÇÜM CİHAZLARI</vt:lpstr>
      <vt:lpstr>INDUCTIVE İLETKENLİK SENSORU</vt:lpstr>
      <vt:lpstr>KLOR ÖLÇÜMÜ</vt:lpstr>
      <vt:lpstr>KLOR ÖLÇÜMÜ</vt:lpstr>
      <vt:lpstr>KLOR ÖLÇÜMÜ</vt:lpstr>
      <vt:lpstr>KLOR ÖLÇÜMÜ</vt:lpstr>
      <vt:lpstr>KLOR ÖLÇÜMÜ</vt:lpstr>
      <vt:lpstr>KLOR ÖLÇÜMÜ</vt:lpstr>
      <vt:lpstr>KLOR ÖLÇÜMÜ</vt:lpstr>
      <vt:lpstr>KLOR ÖLÇÜMÜ</vt:lpstr>
      <vt:lpstr>KLOR ÖLÇÜMÜ</vt:lpstr>
      <vt:lpstr>OKSİJEN ÖLÇÜMÜ</vt:lpstr>
      <vt:lpstr>OKSİJEN ÖLÇÜMÜ</vt:lpstr>
      <vt:lpstr>OKSİJEN ÖLÇÜMÜ</vt:lpstr>
      <vt:lpstr>OKSİJEN ÖLÇÜMÜ</vt:lpstr>
      <vt:lpstr>BULANIKLIK ÖLÇÜMÜ</vt:lpstr>
      <vt:lpstr>BULANIKLIK ÖLÇÜMÜ</vt:lpstr>
      <vt:lpstr>DEBİ ÖLÇÜMÜ </vt:lpstr>
      <vt:lpstr>DEBİ ÖLÇÜMÜ </vt:lpstr>
      <vt:lpstr>DEBİ ÖLÇÜMÜ </vt:lpstr>
      <vt:lpstr>DEBİ ÖLÇÜMÜ </vt:lpstr>
      <vt:lpstr>DEBİ ÖLÇÜMÜ </vt:lpstr>
      <vt:lpstr>DEBİ ÖLÇÜMÜ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Merve SOFUOGLU</cp:lastModifiedBy>
  <cp:revision>133</cp:revision>
  <cp:lastPrinted>2013-02-01T12:03:00Z</cp:lastPrinted>
  <dcterms:created xsi:type="dcterms:W3CDTF">2013-01-21T10:39:23Z</dcterms:created>
  <dcterms:modified xsi:type="dcterms:W3CDTF">2019-10-22T15:00:24Z</dcterms:modified>
</cp:coreProperties>
</file>